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1" r:id="rId8"/>
    <p:sldId id="260" r:id="rId9"/>
    <p:sldId id="262" r:id="rId10"/>
    <p:sldId id="264" r:id="rId11"/>
    <p:sldId id="265" r:id="rId12"/>
    <p:sldId id="268" r:id="rId13"/>
    <p:sldId id="269" r:id="rId14"/>
    <p:sldId id="270" r:id="rId15"/>
    <p:sldId id="271" r:id="rId16"/>
    <p:sldId id="267" r:id="rId17"/>
    <p:sldId id="272" r:id="rId18"/>
    <p:sldId id="279" r:id="rId19"/>
    <p:sldId id="274" r:id="rId20"/>
    <p:sldId id="273" r:id="rId21"/>
    <p:sldId id="275" r:id="rId22"/>
    <p:sldId id="276" r:id="rId23"/>
    <p:sldId id="277" r:id="rId24"/>
    <p:sldId id="278" r:id="rId25"/>
    <p:sldId id="28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a:p>
            <a:r>
              <a:rPr lang="en-US" altLang="zh-CN"/>
              <a:t>"Good afternoon, everyone. I am Ye Qing, and today I'll be presenting my final report on 'Hand Tracking and Object Detection for Assembly Process and Steps Verification'. </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Next, we assess the quality of the operator's movements. Classifying every detailed action would require vast amounts of data. So, we opted for a more scalable approach: evaluating the similarity between the performed motion and a standard template. We use a Transformer-based Siamese Network [Source 13] for this.</a:t>
            </a:r>
            <a:endParaRPr lang="en-US" altLang="zh-CN"/>
          </a:p>
          <a:p>
            <a:r>
              <a:rPr lang="en-US" altLang="zh-CN"/>
              <a:t>The network  takes two input sequences (e.g., the operator's motion and the standard motion). A shared Transformer feature extractor processes both, capturing complex temporal dependencies using self-attention. The resulting features are pooled, aggregated, and fed into an MLP classifier that outputs a binary score indicating whether the motions are similar.</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We trained this network using the 'First-Person Hand Action Benchmark Dataset' [Source 15], which contains over 1300 videos of various hand actions. We created pairs of sequences for training – positive pairs from the same action class, negative pairs from different classes.</a:t>
            </a:r>
            <a:endParaRPr lang="en-US" altLang="zh-CN"/>
          </a:p>
          <a:p>
            <a:r>
              <a:rPr lang="en-US" altLang="zh-CN"/>
              <a:t>A critical step was handling the variable video lengths, which range from 20 to 200 frames [Source 17]. Initially, we normalized all sequences to 100 frames using zero-padding or truncation [Source 16]. To investigate the impact of this, we also created a filtered dataset [Source 17] retaining only sequences with lengths between 80 and 120 frames, aiming to reduce influence from excessive padding or truncation.</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For the motion similarity task, we trained the Transformer model using Binary Cross-Entropy Loss. On the original dataset (with padding/truncation to 100 frames), the model achieved about 87% training accuracy [Source 23] but plateaued around 80% test accuracy [Source 24], indicating a generalization gap [Image 33].</a:t>
            </a:r>
            <a:endParaRPr lang="en-US" altLang="zh-CN"/>
          </a:p>
          <a:p>
            <a:r>
              <a:rPr lang="en-US" altLang="zh-CN">
                <a:sym typeface="+mn-ea"/>
              </a:rPr>
              <a:t>However, when using the filtered dataset (lengths 80-120), performance markedly improved [Source 25]. Training accuracy exceeded 90% [Source 26], and importantly, the test accuracy increased to approximately 84% [Source 27] with lower test loss [Image 34]. This demonstrates the model's capability for similarity assessment and highlights the sensitivity to how sequence length variations are handled</a:t>
            </a:r>
            <a:endParaRPr lang="en-US" altLang="zh-CN"/>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For the state recognition task, we trained and evaluated our YOLO Group against a single YOLO baseline. We used a custom dataset [Source 19] that we created and annotated, covering 6 assembly stages. The data was split 80% for training, 10% for validation, and 10% for testing. We used YOLOv8s as the base model with the training parameters shown here [Source 18], including 200 epochs and a batch size of 64</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training progress for the YOLO models was monitored using standard metrics like classification loss, box loss, precision, and recall]. The learning curves indicated stable convergence and good generalization without significant overfitting.</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crucial comparison is the performance on the test set, measured by Precision and Recall ]. As shown in these comparison graphs [Images 38, 39], our proposed YOLO Group significantly outperformed the single YOLO model,This confirms the benefit of using specialized models in a sliding configuration</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You can click 'Load', and it will play a video showing the operator how to complete this assembly.</a:t>
            </a:r>
            <a:endParaRPr lang="en-US" altLang="zh-CN"/>
          </a:p>
          <a:p>
            <a:r>
              <a:rPr lang="en-US" altLang="zh-CN"/>
              <a:t>Following this, we have the real-time guidance provided while the operator is working</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In conclusion, this research presents an integrated vision-based framework for automated assembly verification. Our main contributions  include:</a:t>
            </a:r>
            <a:endParaRPr lang="en-US" altLang="zh-CN"/>
          </a:p>
          <a:p>
            <a:r>
              <a:rPr lang="en-US" altLang="zh-CN"/>
              <a:t>1.A notable limitation of the current implementation is its focus on single-hand analysis; both the 3D keypoint reconstruction and the subsequent motion similarity evaluation utilize data pertaining to only one hand. However, numerous industrial assembly operations inherently involve bimanual coordination and interaction. So a significant direction for future research is the extension of the methodology to incorporate keypoints from both hands. </a:t>
            </a:r>
            <a:endParaRPr lang="en-US" altLang="zh-CN"/>
          </a:p>
          <a:p>
            <a:r>
              <a:rPr lang="en-US" altLang="zh-CN"/>
              <a:t>2. The current system employs several parameters and thresholds set empirically or maintained at fixed values throughout my experiments.</a:t>
            </a:r>
            <a:endParaRPr lang="en-US" altLang="zh-CN"/>
          </a:p>
          <a:p>
            <a:r>
              <a:rPr lang="en-US" altLang="zh-CN"/>
              <a:t>3.</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Here's a roadmap for today's presentation,containing......</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Manual quality assurance in assembly is essential but faces significant challenges. It's often prone to human error and lacks objective, quantifiable measures. In modern manufacturing, especially with the rise of human-centric approaches like Industry 4.0 . there's a pressing need [Source 38] for robust, automated systems that can verify procedural correctness and ensure high quality in flexible environments. Therefore, our goal [Source 39] was to develop an integrated, vision-based system using hand tracking and object detection for effective, real-time assembly verification.</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"To achieve this goal, we set out four main research objectives [Source 41]:</a:t>
            </a:r>
            <a:endParaRPr lang="en-US" altLang="zh-CN"/>
          </a:p>
          <a:p>
            <a:r>
              <a:rPr lang="en-US" altLang="zh-CN"/>
              <a:t>First, to develop a multi-sensor system capable of robustly acquiring 3D hand kinematic data.</a:t>
            </a:r>
            <a:endParaRPr lang="en-US" altLang="zh-CN"/>
          </a:p>
          <a:p>
            <a:r>
              <a:rPr lang="en-US" altLang="zh-CN"/>
              <a:t>Second, to create an accurate method for identifying assembly stages</a:t>
            </a:r>
            <a:endParaRPr lang="en-US" altLang="zh-CN"/>
          </a:p>
          <a:p>
            <a:r>
              <a:rPr lang="en-US" altLang="zh-CN"/>
              <a:t>Third, to implement a quantitative technique for assessing operator motion against standard procedures.</a:t>
            </a:r>
            <a:endParaRPr lang="en-US" altLang="zh-CN"/>
          </a:p>
          <a:p>
            <a:r>
              <a:rPr lang="en-US" altLang="zh-CN"/>
              <a:t>And finally, to integrate these three core components into a functional system featuring a user interface for operator guidance and feedback."</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For data acquisition, we designed a custom hardware framework using a Kinect sensor combined with two Logitech C920 Pro RGB cameras [Source 43]. This multi-view setup helps mitigate issues caused by occlusions.</a:t>
            </a:r>
            <a:endParaRPr lang="en-US" altLang="zh-CN"/>
          </a:p>
          <a:p>
            <a:r>
              <a:rPr lang="en-US" altLang="zh-CN"/>
              <a:t>We utilize MediaPipe [Source 43] to detect 2D keypoints for both hands from each RGB camera stream. As noted [Source 44], 2D coordinates are captured by the RGB cameras, while the Kinect sensor provides corresponding 3D coordinates for both hands. The system is configured to handle up to two hands with a confidence threshold of 0.6. It provides 2D and 3D data streams </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Accurate 3D information relies on precise calibration. We performed both intrinsic [Source 47] and extrinsic [Source 48] calibration using the standard chessboard method. This involved capturing images individually from each camera for intrinsic parameters [Source 48, point 1] and simultaneously from all three views for extrinsic parameters [Source 49, point 2]. T</a:t>
            </a:r>
            <a:endParaRPr lang="en-US" altLang="zh-CN"/>
          </a:p>
          <a:p>
            <a:r>
              <a:rPr lang="en-US" altLang="zh-CN"/>
              <a:t>here is a well-developed library to implement this part, and I only need to input these 15 photos to get the result</a:t>
            </a:r>
            <a:endParaRPr lang="en-US" altLang="zh-CN"/>
          </a:p>
          <a:p>
            <a:r>
              <a:rPr lang="en-US" altLang="zh-CN"/>
              <a:t>There are 12 unknown </a:t>
            </a:r>
            <a:r>
              <a:rPr lang="en-US" altLang="zh-CN"/>
              <a:t>parameters</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In our project,we not only have u and v,but the information d is also captured.</a:t>
            </a:r>
            <a:endParaRPr lang="en-US" altLang="zh-CN"/>
          </a:p>
          <a:p>
            <a:r>
              <a:rPr lang="en-US" altLang="zh-CN"/>
              <a:t>Therefore, the error between the obtained value in the z-direction and d should also be considered.</a:t>
            </a:r>
            <a:endParaRPr lang="en-US" altLang="zh-CN"/>
          </a:p>
          <a:p>
            <a:r>
              <a:rPr lang="en-US" altLang="zh-CN"/>
              <a:t>As a result, we derive new parameters to be minimized.</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To overcome these limitations, we propose a 'Multi-View Sliding YOLO Group' architecture. Instead of a single model, we use multiple specialized YOLOv8s models </a:t>
            </a:r>
            <a:endParaRPr lang="en-US" altLang="zh-CN"/>
          </a:p>
          <a:p>
            <a:r>
              <a:rPr lang="en-US" altLang="zh-CN"/>
              <a:t>. Each model,  is trained specifically to recognize only three states: the preceding, current, and subsequent stages (n, n+1, n+2).  A 'sliding mechanism' activates the appropriate YOLO model based on consistent detection </a:t>
            </a:r>
            <a:r>
              <a:rPr lang="zh-CN" altLang="en-US"/>
              <a:t>，</a:t>
            </a:r>
            <a:r>
              <a:rPr lang="en-US" altLang="zh-CN"/>
              <a:t> handling both assembly and disassembly sequences. To prevent unstable switching, a temporal stability filter [Source 11] is used, requiring consistent detection for 10 frames before allowing a transition between active YOLO models."</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microsoft.com/office/2007/relationships/hdphoto" Target="../media/image4.wdp"/><Relationship Id="rId8" Type="http://schemas.openxmlformats.org/officeDocument/2006/relationships/image" Target="../media/image2.png"/><Relationship Id="rId7" Type="http://schemas.openxmlformats.org/officeDocument/2006/relationships/image" Target="../media/image1.png"/><Relationship Id="rId6" Type="http://schemas.openxmlformats.org/officeDocument/2006/relationships/image" Target="../media/image30.wmf"/><Relationship Id="rId5" Type="http://schemas.openxmlformats.org/officeDocument/2006/relationships/oleObject" Target="../embeddings/oleObject1.bin"/><Relationship Id="rId4" Type="http://schemas.openxmlformats.org/officeDocument/2006/relationships/image" Target="../media/image29.png"/><Relationship Id="rId3" Type="http://schemas.openxmlformats.org/officeDocument/2006/relationships/image" Target="../media/image28.jpeg"/><Relationship Id="rId2" Type="http://schemas.openxmlformats.org/officeDocument/2006/relationships/image" Target="../media/image27.jpeg"/><Relationship Id="rId12" Type="http://schemas.openxmlformats.org/officeDocument/2006/relationships/notesSlide" Target="../notesSlides/notesSlide8.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microsoft.com/office/2007/relationships/hdphoto" Target="../media/image4.wdp"/><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image" Target="../media/image3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microsoft.com/office/2007/relationships/hdphoto" Target="../media/image4.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microsoft.com/office/2007/relationships/hdphoto" Target="../media/image4.wdp"/><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microsoft.com/office/2007/relationships/hdphoto" Target="../media/image4.wdp"/><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microsoft.com/office/2007/relationships/hdphoto" Target="../media/image4.wdp"/><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9" Type="http://schemas.microsoft.com/office/2007/relationships/hdphoto" Target="../media/image4.wdp"/><Relationship Id="rId8" Type="http://schemas.openxmlformats.org/officeDocument/2006/relationships/image" Target="../media/image2.png"/><Relationship Id="rId7" Type="http://schemas.openxmlformats.org/officeDocument/2006/relationships/image" Target="../media/image1.png"/><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jpeg"/><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39.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microsoft.com/office/2007/relationships/hdphoto" Target="../media/image4.wdp"/><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media" Target="../media/media1.mp4"/><Relationship Id="rId4" Type="http://schemas.openxmlformats.org/officeDocument/2006/relationships/video" Target="../media/media1.mp4"/><Relationship Id="rId3" Type="http://schemas.microsoft.com/office/2007/relationships/hdphoto" Target="../media/image4.wdp"/><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microsoft.com/office/2007/relationships/hdphoto" Target="../media/image4.wdp"/><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3" Type="http://schemas.microsoft.com/office/2007/relationships/hdphoto" Target="../media/image4.wdp"/><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microsoft.com/office/2007/relationships/hdphoto" Target="../media/image4.wdp"/><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microsoft.com/office/2007/relationships/hdphoto" Target="../media/image4.wdp"/><Relationship Id="rId8" Type="http://schemas.openxmlformats.org/officeDocument/2006/relationships/image" Target="../media/image2.png"/><Relationship Id="rId7" Type="http://schemas.openxmlformats.org/officeDocument/2006/relationships/image" Target="../media/image1.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jpeg"/><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4" Type="http://schemas.openxmlformats.org/officeDocument/2006/relationships/notesSlide" Target="../notesSlides/notesSlide7.xml"/><Relationship Id="rId13" Type="http://schemas.openxmlformats.org/officeDocument/2006/relationships/slideLayout" Target="../slideLayouts/slideLayout2.xml"/><Relationship Id="rId12" Type="http://schemas.microsoft.com/office/2007/relationships/hdphoto" Target="../media/image4.wdp"/><Relationship Id="rId11" Type="http://schemas.openxmlformats.org/officeDocument/2006/relationships/image" Target="../media/image2.png"/><Relationship Id="rId10" Type="http://schemas.openxmlformats.org/officeDocument/2006/relationships/image" Target="../media/image1.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022723"/>
            <a:ext cx="12192000" cy="2362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2192655" y="1996212"/>
            <a:ext cx="7806690" cy="2278380"/>
          </a:xfrm>
          <a:prstGeom prst="rect">
            <a:avLst/>
          </a:prstGeom>
          <a:noFill/>
        </p:spPr>
        <p:txBody>
          <a:bodyPr wrap="square">
            <a:noAutofit/>
          </a:bodyPr>
          <a:lstStyle/>
          <a:p>
            <a:pPr algn="ctr">
              <a:lnSpc>
                <a:spcPct val="150000"/>
              </a:lnSpc>
            </a:pPr>
            <a:r>
              <a:rPr kumimoji="1" lang="en-US" altLang="zh-CN" sz="3200" b="1" dirty="0">
                <a:solidFill>
                  <a:schemeClr val="bg1"/>
                </a:solidFill>
                <a:latin typeface="Times New Roman" panose="02020603050405020304" charset="0"/>
                <a:ea typeface="Microsoft YaHei" panose="020B0503020204020204" charset="-122"/>
                <a:cs typeface="Times New Roman" panose="02020603050405020304" charset="0"/>
              </a:rPr>
              <a:t>Hand Tracking and Object Detection for Assembly Process and Steps Verification</a:t>
            </a:r>
            <a:endParaRPr kumimoji="1" lang="en-US" altLang="zh-CN" sz="32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lnSpc>
                <a:spcPct val="150000"/>
              </a:lnSpc>
            </a:pPr>
            <a:r>
              <a:rPr kumimoji="1" lang="en-US" altLang="zh-CN" sz="2800" b="1" dirty="0">
                <a:solidFill>
                  <a:schemeClr val="bg1"/>
                </a:solidFill>
                <a:latin typeface="Times New Roman" panose="02020603050405020304" charset="0"/>
                <a:ea typeface="Microsoft YaHei" panose="020B0503020204020204" charset="-122"/>
                <a:cs typeface="Times New Roman" panose="02020603050405020304" charset="0"/>
              </a:rPr>
              <a:t>Final Report</a:t>
            </a:r>
            <a:r>
              <a:rPr kumimoji="1" lang="en-US" altLang="zh-CN" sz="3200" b="1" dirty="0">
                <a:solidFill>
                  <a:schemeClr val="bg1"/>
                </a:solidFill>
                <a:latin typeface="Times New Roman" panose="02020603050405020304" charset="0"/>
                <a:ea typeface="Microsoft YaHei" panose="020B0503020204020204" charset="-122"/>
                <a:cs typeface="Times New Roman" panose="02020603050405020304" charset="0"/>
              </a:rPr>
              <a:t> </a:t>
            </a:r>
            <a:endParaRPr kumimoji="1" lang="en-US" altLang="zh-CN" sz="32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GB" altLang="zh-CN" sz="32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 name="文本框 7"/>
          <p:cNvSpPr txBox="1"/>
          <p:nvPr/>
        </p:nvSpPr>
        <p:spPr>
          <a:xfrm>
            <a:off x="4388725" y="4663161"/>
            <a:ext cx="3414550" cy="386080"/>
          </a:xfrm>
          <a:prstGeom prst="rect">
            <a:avLst/>
          </a:prstGeom>
          <a:noFill/>
        </p:spPr>
        <p:txBody>
          <a:bodyPr wrap="square" rtlCol="0">
            <a:spAutoFit/>
          </a:bodyPr>
          <a:lstStyle/>
          <a:p>
            <a:pPr algn="ctr">
              <a:lnSpc>
                <a:spcPct val="120000"/>
              </a:lnSpc>
            </a:pPr>
            <a:r>
              <a:rPr kumimoji="1" lang="en-GB" altLang="zh-CN" sz="1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Reporter:  </a:t>
            </a:r>
            <a:r>
              <a:rPr kumimoji="1" lang="en-US" altLang="zh-CN" sz="1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YE QING</a:t>
            </a:r>
            <a:endParaRPr kumimoji="1" lang="en-US" altLang="zh-CN" sz="1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pic>
        <p:nvPicPr>
          <p:cNvPr id="12" name="图片 11"/>
          <p:cNvPicPr>
            <a:picLocks noChangeAspect="1"/>
          </p:cNvPicPr>
          <p:nvPr/>
        </p:nvPicPr>
        <p:blipFill>
          <a:blip r:embed="rId1"/>
          <a:stretch>
            <a:fillRect/>
          </a:stretch>
        </p:blipFill>
        <p:spPr>
          <a:xfrm>
            <a:off x="5128449" y="704128"/>
            <a:ext cx="1935102" cy="893255"/>
          </a:xfrm>
          <a:prstGeom prst="rect">
            <a:avLst/>
          </a:prstGeom>
        </p:spPr>
      </p:pic>
      <p:sp>
        <p:nvSpPr>
          <p:cNvPr id="15"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sp>
        <p:nvSpPr>
          <p:cNvPr id="17" name="文本框 16"/>
          <p:cNvSpPr txBox="1"/>
          <p:nvPr/>
        </p:nvSpPr>
        <p:spPr>
          <a:xfrm>
            <a:off x="5167687" y="5230216"/>
            <a:ext cx="1856627" cy="386080"/>
          </a:xfrm>
          <a:prstGeom prst="rect">
            <a:avLst/>
          </a:prstGeom>
          <a:noFill/>
        </p:spPr>
        <p:txBody>
          <a:bodyPr wrap="square" rtlCol="0">
            <a:spAutoFit/>
          </a:bodyPr>
          <a:lstStyle/>
          <a:p>
            <a:pPr algn="ctr">
              <a:lnSpc>
                <a:spcPct val="120000"/>
              </a:lnSpc>
            </a:pPr>
            <a:r>
              <a:rPr kumimoji="1" lang="en-US" altLang="zh-CN" sz="1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Date</a:t>
            </a:r>
            <a:r>
              <a:rPr kumimoji="1" lang="zh-CN" altLang="en-US" sz="1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a:t>
            </a:r>
            <a:r>
              <a:rPr kumimoji="1" lang="en-US" altLang="zh-CN" sz="1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4/14/2025</a:t>
            </a:r>
            <a:endParaRPr kumimoji="1" lang="en-US" altLang="zh-CN" sz="1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4" name="文本框 3"/>
          <p:cNvSpPr txBox="1"/>
          <p:nvPr/>
        </p:nvSpPr>
        <p:spPr>
          <a:xfrm>
            <a:off x="4375785" y="5797271"/>
            <a:ext cx="3440430" cy="386080"/>
          </a:xfrm>
          <a:prstGeom prst="rect">
            <a:avLst/>
          </a:prstGeom>
          <a:noFill/>
        </p:spPr>
        <p:txBody>
          <a:bodyPr wrap="square" rtlCol="0">
            <a:spAutoFit/>
          </a:bodyPr>
          <a:p>
            <a:pPr algn="ctr">
              <a:lnSpc>
                <a:spcPct val="120000"/>
              </a:lnSpc>
            </a:pPr>
            <a:r>
              <a:rPr kumimoji="1" lang="en-US" altLang="zh-CN" sz="1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Supervisor: Prof. Ong , Prof. Nee</a:t>
            </a:r>
            <a:endParaRPr kumimoji="1" lang="en-US" altLang="zh-CN" sz="1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Arial" panose="020B0604020202020204" pitchFamily="34" charset="0"/>
                <a:cs typeface="Arial" panose="020B0604020202020204" pitchFamily="34" charset="0"/>
              </a:rPr>
            </a:fld>
            <a:endParaRPr kumimoji="1" lang="zh-CN" altLang="en-US" sz="1800" dirty="0">
              <a:solidFill>
                <a:schemeClr val="accent1"/>
              </a:solidFill>
              <a:latin typeface="Arial" panose="020B0604020202020204" pitchFamily="34" charset="0"/>
              <a:cs typeface="Arial" panose="020B0604020202020204" pitchFamily="3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15" y="874415"/>
            <a:ext cx="9307657" cy="491490"/>
          </a:xfrm>
          <a:prstGeom prst="rect">
            <a:avLst/>
          </a:prstGeom>
          <a:noFill/>
        </p:spPr>
        <p:txBody>
          <a:bodyPr wrap="square">
            <a:spAutoFit/>
          </a:bodyPr>
          <a:p>
            <a:pPr marL="457200" indent="-457200">
              <a:buSzPct val="85000"/>
              <a:buFont typeface="Wingdings" panose="05000000000000000000" pitchFamily="2" charset="2"/>
              <a:buChar char="Ø"/>
            </a:pPr>
            <a:r>
              <a:rPr kumimoji="1" lang="en-US" altLang="zh-CN" sz="2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Data Acquisition &amp; 3D Reconstruction</a:t>
            </a:r>
            <a:endParaRPr kumimoji="1" lang="en-US" altLang="zh-CN" sz="2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pic>
        <p:nvPicPr>
          <p:cNvPr id="2" name="图片 1"/>
          <p:cNvPicPr>
            <a:picLocks noChangeAspect="1"/>
          </p:cNvPicPr>
          <p:nvPr/>
        </p:nvPicPr>
        <p:blipFill>
          <a:blip r:embed="rId1"/>
          <a:stretch>
            <a:fillRect/>
          </a:stretch>
        </p:blipFill>
        <p:spPr>
          <a:xfrm>
            <a:off x="632460" y="2139950"/>
            <a:ext cx="3387725" cy="1236345"/>
          </a:xfrm>
          <a:prstGeom prst="rect">
            <a:avLst/>
          </a:prstGeom>
        </p:spPr>
      </p:pic>
      <p:pic>
        <p:nvPicPr>
          <p:cNvPr id="5" name="图片 4"/>
          <p:cNvPicPr>
            <a:picLocks noChangeAspect="1"/>
          </p:cNvPicPr>
          <p:nvPr/>
        </p:nvPicPr>
        <p:blipFill>
          <a:blip r:embed="rId2"/>
          <a:stretch>
            <a:fillRect/>
          </a:stretch>
        </p:blipFill>
        <p:spPr>
          <a:xfrm>
            <a:off x="641033" y="3806825"/>
            <a:ext cx="3370580" cy="1002030"/>
          </a:xfrm>
          <a:prstGeom prst="rect">
            <a:avLst/>
          </a:prstGeom>
        </p:spPr>
      </p:pic>
      <p:sp>
        <p:nvSpPr>
          <p:cNvPr id="7" name="文本框 6"/>
          <p:cNvSpPr txBox="1"/>
          <p:nvPr/>
        </p:nvSpPr>
        <p:spPr>
          <a:xfrm>
            <a:off x="2683510" y="3312795"/>
            <a:ext cx="2682240" cy="64516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Non-linear least squares to </a:t>
            </a:r>
            <a:endParaRPr lang="en-US" altLang="zh-CN">
              <a:latin typeface="Times New Roman" panose="02020603050405020304" charset="0"/>
              <a:cs typeface="Times New Roman" panose="02020603050405020304" charset="0"/>
              <a:sym typeface="+mn-ea"/>
            </a:endParaRPr>
          </a:p>
          <a:p>
            <a:r>
              <a:rPr lang="en-US" altLang="zh-CN">
                <a:latin typeface="Times New Roman" panose="02020603050405020304" charset="0"/>
                <a:cs typeface="Times New Roman" panose="02020603050405020304" charset="0"/>
                <a:sym typeface="+mn-ea"/>
              </a:rPr>
              <a:t>minimize the error.</a:t>
            </a:r>
            <a:endParaRPr lang="en-US" altLang="zh-CN">
              <a:latin typeface="Times New Roman" panose="02020603050405020304" charset="0"/>
              <a:cs typeface="Times New Roman" panose="02020603050405020304" charset="0"/>
              <a:sym typeface="+mn-ea"/>
            </a:endParaRPr>
          </a:p>
        </p:txBody>
      </p:sp>
      <p:sp>
        <p:nvSpPr>
          <p:cNvPr id="8" name="下箭头 7"/>
          <p:cNvSpPr/>
          <p:nvPr/>
        </p:nvSpPr>
        <p:spPr>
          <a:xfrm>
            <a:off x="2068195" y="3312795"/>
            <a:ext cx="516255" cy="668655"/>
          </a:xfrm>
          <a:prstGeom prst="downArrow">
            <a:avLst/>
          </a:prstGeom>
          <a:noFill/>
          <a:ln w="2540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517525" y="1548765"/>
            <a:ext cx="5059680" cy="460375"/>
          </a:xfrm>
          <a:prstGeom prst="rect">
            <a:avLst/>
          </a:prstGeom>
          <a:noFill/>
        </p:spPr>
        <p:txBody>
          <a:bodyPr wrap="square" rtlCol="0" anchor="t">
            <a:spAutoFit/>
          </a:bodyPr>
          <a:p>
            <a:r>
              <a:rPr kumimoji="1" lang="en-US" altLang="zh-CN" sz="2400" b="1" dirty="0">
                <a:latin typeface="Times New Roman" panose="02020603050405020304" charset="0"/>
                <a:ea typeface="Microsoft YaHei" panose="020B0503020204020204" charset="-122"/>
                <a:cs typeface="Times New Roman" panose="02020603050405020304" charset="0"/>
                <a:sym typeface="+mn-ea"/>
              </a:rPr>
              <a:t>Data Fusion: </a:t>
            </a:r>
            <a:endParaRPr kumimoji="1" lang="en-US" altLang="zh-CN" sz="2000" b="1" dirty="0">
              <a:latin typeface="Times New Roman" panose="02020603050405020304" charset="0"/>
              <a:ea typeface="Microsoft YaHei" panose="020B0503020204020204" charset="-122"/>
              <a:cs typeface="Times New Roman" panose="02020603050405020304" charset="0"/>
              <a:sym typeface="+mn-ea"/>
            </a:endParaRPr>
          </a:p>
        </p:txBody>
      </p:sp>
      <p:sp>
        <p:nvSpPr>
          <p:cNvPr id="11" name="下箭头 10"/>
          <p:cNvSpPr/>
          <p:nvPr/>
        </p:nvSpPr>
        <p:spPr>
          <a:xfrm>
            <a:off x="2068195" y="4848860"/>
            <a:ext cx="516255" cy="668655"/>
          </a:xfrm>
          <a:prstGeom prst="downArrow">
            <a:avLst/>
          </a:prstGeom>
          <a:noFill/>
          <a:ln w="2540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2710" y="5402580"/>
            <a:ext cx="6583045" cy="1002665"/>
          </a:xfrm>
          <a:prstGeom prst="rect">
            <a:avLst/>
          </a:prstGeom>
        </p:spPr>
      </p:pic>
      <p:sp>
        <p:nvSpPr>
          <p:cNvPr id="13" name="文本框 12"/>
          <p:cNvSpPr txBox="1"/>
          <p:nvPr/>
        </p:nvSpPr>
        <p:spPr>
          <a:xfrm>
            <a:off x="2683510" y="4987290"/>
            <a:ext cx="6096000" cy="398780"/>
          </a:xfrm>
          <a:prstGeom prst="rect">
            <a:avLst/>
          </a:prstGeom>
          <a:noFill/>
        </p:spPr>
        <p:txBody>
          <a:bodyPr wrap="square" rtlCol="0" anchor="t">
            <a:spAutoFit/>
          </a:bodyPr>
          <a:p>
            <a:r>
              <a:rPr kumimoji="1" lang="en-US" altLang="zh-CN" sz="2000" b="1" dirty="0">
                <a:solidFill>
                  <a:schemeClr val="accent2">
                    <a:lumMod val="75000"/>
                  </a:schemeClr>
                </a:solidFill>
                <a:latin typeface="Times New Roman" panose="02020603050405020304" charset="0"/>
                <a:ea typeface="Microsoft YaHei" panose="020B0503020204020204" charset="-122"/>
                <a:cs typeface="Times New Roman" panose="02020603050405020304" charset="0"/>
                <a:sym typeface="+mn-ea"/>
              </a:rPr>
              <a:t>Add depth information</a:t>
            </a:r>
            <a:endParaRPr kumimoji="1" lang="en-US" altLang="zh-CN" sz="2000" b="1" dirty="0">
              <a:solidFill>
                <a:schemeClr val="accent2">
                  <a:lumMod val="75000"/>
                </a:schemeClr>
              </a:solidFill>
              <a:latin typeface="Times New Roman" panose="02020603050405020304" charset="0"/>
              <a:ea typeface="Microsoft YaHei" panose="020B0503020204020204" charset="-122"/>
              <a:cs typeface="Times New Roman" panose="02020603050405020304" charset="0"/>
              <a:sym typeface="+mn-ea"/>
            </a:endParaRPr>
          </a:p>
        </p:txBody>
      </p:sp>
      <p:sp>
        <p:nvSpPr>
          <p:cNvPr id="14" name="文本框 13"/>
          <p:cNvSpPr txBox="1"/>
          <p:nvPr/>
        </p:nvSpPr>
        <p:spPr>
          <a:xfrm>
            <a:off x="6826250" y="1555750"/>
            <a:ext cx="4749800" cy="2430145"/>
          </a:xfrm>
          <a:prstGeom prst="rect">
            <a:avLst/>
          </a:prstGeom>
          <a:noFill/>
        </p:spPr>
        <p:txBody>
          <a:bodyPr wrap="square" rtlCol="0" anchor="t">
            <a:spAutoFit/>
          </a:bodyPr>
          <a:p>
            <a:r>
              <a:rPr kumimoji="1" lang="en-US" altLang="zh-CN" sz="2400" b="1" dirty="0">
                <a:latin typeface="Times New Roman" panose="02020603050405020304" charset="0"/>
                <a:ea typeface="Microsoft YaHei" panose="020B0503020204020204" charset="-122"/>
                <a:cs typeface="Times New Roman" panose="02020603050405020304" charset="0"/>
                <a:sym typeface="+mn-ea"/>
              </a:rPr>
              <a:t>Temporal Smoothing of 3D Trajectories:</a:t>
            </a:r>
            <a:endParaRPr kumimoji="1" lang="en-US" altLang="zh-CN" sz="2000" b="1" dirty="0">
              <a:latin typeface="Times New Roman" panose="02020603050405020304" charset="0"/>
              <a:ea typeface="Microsoft YaHei" panose="020B0503020204020204" charset="-122"/>
              <a:cs typeface="Times New Roman" panose="02020603050405020304" charset="0"/>
              <a:sym typeface="+mn-ea"/>
            </a:endParaRPr>
          </a:p>
          <a:p>
            <a:endParaRPr kumimoji="1" lang="en-US" altLang="zh-CN" sz="2000" b="1" dirty="0">
              <a:latin typeface="Times New Roman" panose="02020603050405020304" charset="0"/>
              <a:ea typeface="Microsoft YaHei" panose="020B0503020204020204" charset="-122"/>
              <a:cs typeface="Times New Roman" panose="02020603050405020304" charset="0"/>
              <a:sym typeface="+mn-ea"/>
            </a:endParaRPr>
          </a:p>
          <a:p>
            <a:r>
              <a:rPr kumimoji="1" lang="en-US" altLang="zh-CN" sz="2000" dirty="0">
                <a:latin typeface="Times New Roman" panose="02020603050405020304" charset="0"/>
                <a:ea typeface="Microsoft YaHei" panose="020B0503020204020204" charset="-122"/>
                <a:cs typeface="Times New Roman" panose="02020603050405020304" charset="0"/>
                <a:sym typeface="+mn-ea"/>
              </a:rPr>
              <a:t>Following frame-by-frame 3D reconstruction, </a:t>
            </a:r>
            <a:r>
              <a:rPr kumimoji="1" lang="en-US" altLang="zh-CN" sz="2400" b="1" dirty="0">
                <a:solidFill>
                  <a:schemeClr val="accent2">
                    <a:lumMod val="75000"/>
                  </a:schemeClr>
                </a:solidFill>
                <a:latin typeface="Times New Roman" panose="02020603050405020304" charset="0"/>
                <a:ea typeface="Microsoft YaHei" panose="020B0503020204020204" charset="-122"/>
                <a:cs typeface="Times New Roman" panose="02020603050405020304" charset="0"/>
                <a:sym typeface="+mn-ea"/>
              </a:rPr>
              <a:t>SVD</a:t>
            </a:r>
            <a:r>
              <a:rPr kumimoji="1" lang="en-US" altLang="zh-CN" sz="2000" dirty="0">
                <a:latin typeface="Times New Roman" panose="02020603050405020304" charset="0"/>
                <a:ea typeface="Microsoft YaHei" panose="020B0503020204020204" charset="-122"/>
                <a:cs typeface="Times New Roman" panose="02020603050405020304" charset="0"/>
                <a:sym typeface="+mn-ea"/>
              </a:rPr>
              <a:t> is applied to the resulting hand keypoint time-series matrix.</a:t>
            </a:r>
            <a:endParaRPr kumimoji="1" lang="en-US" altLang="zh-CN" sz="2000" dirty="0">
              <a:latin typeface="Times New Roman" panose="02020603050405020304" charset="0"/>
              <a:ea typeface="Microsoft YaHei" panose="020B0503020204020204" charset="-122"/>
              <a:cs typeface="Times New Roman" panose="02020603050405020304" charset="0"/>
              <a:sym typeface="+mn-ea"/>
            </a:endParaRPr>
          </a:p>
          <a:p>
            <a:endParaRPr kumimoji="1" lang="en-US" altLang="zh-CN" sz="2000" dirty="0">
              <a:latin typeface="Times New Roman" panose="02020603050405020304" charset="0"/>
              <a:ea typeface="Microsoft YaHei" panose="020B0503020204020204" charset="-122"/>
              <a:cs typeface="Times New Roman" panose="02020603050405020304" charset="0"/>
              <a:sym typeface="+mn-ea"/>
            </a:endParaRPr>
          </a:p>
        </p:txBody>
      </p:sp>
      <mc:AlternateContent xmlns:mc="http://schemas.openxmlformats.org/markup-compatibility/2006">
        <mc:Choice xmlns:a14="http://schemas.microsoft.com/office/drawing/2010/main" Requires="a14">
          <p:sp>
            <p:nvSpPr>
              <p:cNvPr id="3" name="文本框 2"/>
              <p:cNvSpPr txBox="1"/>
              <p:nvPr/>
            </p:nvSpPr>
            <p:spPr>
              <a:xfrm>
                <a:off x="7674140" y="3712861"/>
                <a:ext cx="3054020" cy="58477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cs typeface="Cambria Math" panose="02040503050406030204" pitchFamily="18" charset="0"/>
                        </a:rPr>
                        <m:t>𝐴</m:t>
                      </m:r>
                      <m:r>
                        <a:rPr lang="zh-CN" altLang="en-US" sz="3200" i="0">
                          <a:latin typeface="Cambria Math" panose="02040503050406030204" pitchFamily="18" charset="0"/>
                          <a:ea typeface="MS Mincho" charset="0"/>
                          <a:cs typeface="Cambria Math" panose="02040503050406030204" pitchFamily="18" charset="0"/>
                        </a:rPr>
                        <m:t>=</m:t>
                      </m:r>
                      <m:r>
                        <a:rPr lang="zh-CN" altLang="en-US" sz="3200" i="1">
                          <a:latin typeface="Cambria Math" panose="02040503050406030204" pitchFamily="18" charset="0"/>
                          <a:cs typeface="Cambria Math" panose="02040503050406030204" pitchFamily="18" charset="0"/>
                        </a:rPr>
                        <m:t>𝑈</m:t>
                      </m:r>
                      <m:r>
                        <a:rPr lang="zh-CN" altLang="en-US" sz="3200" i="1">
                          <a:latin typeface="Cambria Math" panose="02040503050406030204" pitchFamily="18" charset="0"/>
                          <a:ea typeface="MS Mincho" charset="0"/>
                          <a:cs typeface="Cambria Math" panose="02040503050406030204" pitchFamily="18" charset="0"/>
                        </a:rPr>
                        <m:t>𝛴</m:t>
                      </m:r>
                      <m:sSup>
                        <m:sSupPr>
                          <m:ctrlPr>
                            <a:rPr lang="zh-CN" altLang="en-US" sz="3200" i="1">
                              <a:solidFill>
                                <a:srgbClr val="836967"/>
                              </a:solidFill>
                              <a:latin typeface="Cambria Math" panose="02040503050406030204" pitchFamily="18" charset="0"/>
                              <a:cs typeface="Cambria Math" panose="02040503050406030204" pitchFamily="18" charset="0"/>
                            </a:rPr>
                          </m:ctrlPr>
                        </m:sSupPr>
                        <m:e>
                          <m:r>
                            <a:rPr lang="zh-CN" altLang="en-US" sz="3200" i="1">
                              <a:latin typeface="Cambria Math" panose="02040503050406030204" pitchFamily="18" charset="0"/>
                              <a:cs typeface="Cambria Math" panose="02040503050406030204" pitchFamily="18" charset="0"/>
                            </a:rPr>
                            <m:t>𝑉</m:t>
                          </m:r>
                        </m:e>
                        <m:sup>
                          <m:r>
                            <a:rPr lang="zh-CN" altLang="en-US" sz="3200" i="1">
                              <a:latin typeface="Cambria Math" panose="02040503050406030204" pitchFamily="18" charset="0"/>
                              <a:cs typeface="Cambria Math" panose="02040503050406030204" pitchFamily="18" charset="0"/>
                            </a:rPr>
                            <m:t>𝑇</m:t>
                          </m:r>
                        </m:sup>
                      </m:sSup>
                    </m:oMath>
                  </m:oMathPara>
                </a14:m>
                <a:endParaRPr lang="zh-CN" altLang="en-US" sz="3200" dirty="0">
                  <a:latin typeface="Times New Roman" panose="02020603050405020304" charset="0"/>
                  <a:cs typeface="Times New Roman" panose="020206030504050203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7674140" y="3712861"/>
                <a:ext cx="3054020" cy="584775"/>
              </a:xfrm>
              <a:prstGeom prst="rect">
                <a:avLst/>
              </a:prstGeom>
              <a:blipFill rotWithShape="1">
                <a:blip r:embed="rId4"/>
                <a:stretch>
                  <a:fillRect l="-5" t="-3" r="15" b="101"/>
                </a:stretch>
              </a:blipFill>
            </p:spPr>
            <p:txBody>
              <a:bodyPr/>
              <a:lstStyle/>
              <a:p>
                <a:r>
                  <a:rPr lang="zh-CN" altLang="en-US">
                    <a:noFill/>
                  </a:rPr>
                  <a:t> </a:t>
                </a:r>
              </a:p>
            </p:txBody>
          </p:sp>
        </mc:Fallback>
      </mc:AlternateContent>
      <p:graphicFrame>
        <p:nvGraphicFramePr>
          <p:cNvPr id="15" name="对象 14"/>
          <p:cNvGraphicFramePr>
            <a:graphicFrameLocks noChangeAspect="1"/>
          </p:cNvGraphicFramePr>
          <p:nvPr/>
        </p:nvGraphicFramePr>
        <p:xfrm>
          <a:off x="7029448" y="4931366"/>
          <a:ext cx="4343404" cy="1028700"/>
        </p:xfrm>
        <a:graphic>
          <a:graphicData uri="http://schemas.openxmlformats.org/presentationml/2006/ole">
            <mc:AlternateContent xmlns:mc="http://schemas.openxmlformats.org/markup-compatibility/2006">
              <mc:Choice xmlns:v="urn:schemas-microsoft-com:vml" Requires="v">
                <p:oleObj spid="_x0000_s10" name="Equation" r:id="rId5" imgW="46329600" imgH="10972800" progId="Equation.DSMT4">
                  <p:embed/>
                </p:oleObj>
              </mc:Choice>
              <mc:Fallback>
                <p:oleObj name="Equation" r:id="rId5" imgW="46329600" imgH="10972800" progId="Equation.DSMT4">
                  <p:embed/>
                  <p:pic>
                    <p:nvPicPr>
                      <p:cNvPr id="0" name="对象 14"/>
                      <p:cNvPicPr/>
                      <p:nvPr/>
                    </p:nvPicPr>
                    <p:blipFill>
                      <a:blip r:embed="rId6"/>
                      <a:stretch>
                        <a:fillRect/>
                      </a:stretch>
                    </p:blipFill>
                    <p:spPr>
                      <a:xfrm>
                        <a:off x="7029448" y="4931366"/>
                        <a:ext cx="4343404" cy="1028700"/>
                      </a:xfrm>
                      <a:prstGeom prst="rect">
                        <a:avLst/>
                      </a:prstGeom>
                    </p:spPr>
                  </p:pic>
                </p:oleObj>
              </mc:Fallback>
            </mc:AlternateContent>
          </a:graphicData>
        </a:graphic>
      </p:graphicFrame>
      <p:sp>
        <p:nvSpPr>
          <p:cNvPr id="17" name="文本框 16"/>
          <p:cNvSpPr txBox="1"/>
          <p:nvPr/>
        </p:nvSpPr>
        <p:spPr>
          <a:xfrm>
            <a:off x="7023100" y="4408761"/>
            <a:ext cx="4356100" cy="368300"/>
          </a:xfrm>
          <a:prstGeom prst="rect">
            <a:avLst/>
          </a:prstGeom>
          <a:noFill/>
        </p:spPr>
        <p:txBody>
          <a:bodyPr wrap="square" rtlCol="0">
            <a:spAutoFit/>
          </a:bodyPr>
          <a:lstStyle/>
          <a:p>
            <a:pPr algn="ctr"/>
            <a:r>
              <a:rPr lang="en-US" altLang="zh-CN" dirty="0">
                <a:latin typeface="Times New Roman" panose="02020603050405020304" charset="0"/>
                <a:cs typeface="Times New Roman" panose="02020603050405020304" charset="0"/>
              </a:rPr>
              <a:t>SVD(Singular value decomposition) method</a:t>
            </a:r>
            <a:endParaRPr lang="en-US" altLang="zh-CN" dirty="0">
              <a:latin typeface="Times New Roman" panose="02020603050405020304" charset="0"/>
              <a:cs typeface="Times New Roman" panose="02020603050405020304" charset="0"/>
            </a:endParaRPr>
          </a:p>
        </p:txBody>
      </p:sp>
      <p:sp>
        <p:nvSpPr>
          <p:cNvPr id="18" name="文本框 17"/>
          <p:cNvSpPr txBox="1"/>
          <p:nvPr/>
        </p:nvSpPr>
        <p:spPr>
          <a:xfrm>
            <a:off x="7631167" y="6114371"/>
            <a:ext cx="3139966" cy="368300"/>
          </a:xfrm>
          <a:prstGeom prst="rect">
            <a:avLst/>
          </a:prstGeom>
          <a:noFill/>
        </p:spPr>
        <p:txBody>
          <a:bodyPr wrap="square" rtlCol="0">
            <a:spAutoFit/>
          </a:bodyPr>
          <a:lstStyle/>
          <a:p>
            <a:pPr algn="ctr"/>
            <a:r>
              <a:rPr lang="en-US" altLang="zh-CN" dirty="0">
                <a:latin typeface="Times New Roman" panose="02020603050405020304" charset="0"/>
                <a:cs typeface="Times New Roman" panose="02020603050405020304" charset="0"/>
              </a:rPr>
              <a:t>Temporal smoothing method</a:t>
            </a:r>
            <a:endParaRPr lang="en-US" altLang="zh-CN" dirty="0">
              <a:latin typeface="Times New Roman" panose="02020603050405020304" charset="0"/>
              <a:cs typeface="Times New Roman" panose="02020603050405020304" charset="0"/>
            </a:endParaRPr>
          </a:p>
        </p:txBody>
      </p:sp>
      <p:sp>
        <p:nvSpPr>
          <p:cNvPr id="66" name="矩形 65"/>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68" name="组合 67"/>
          <p:cNvGrpSpPr/>
          <p:nvPr/>
        </p:nvGrpSpPr>
        <p:grpSpPr>
          <a:xfrm>
            <a:off x="359326" y="167129"/>
            <a:ext cx="983091" cy="427233"/>
            <a:chOff x="6096000" y="-1871432"/>
            <a:chExt cx="2055437" cy="893255"/>
          </a:xfrm>
        </p:grpSpPr>
        <p:pic>
          <p:nvPicPr>
            <p:cNvPr id="69" name="图片 68"/>
            <p:cNvPicPr>
              <a:picLocks noChangeAspect="1"/>
            </p:cNvPicPr>
            <p:nvPr/>
          </p:nvPicPr>
          <p:blipFill rotWithShape="1">
            <a:blip r:embed="rId7"/>
            <a:srcRect r="63685"/>
            <a:stretch>
              <a:fillRect/>
            </a:stretch>
          </p:blipFill>
          <p:spPr>
            <a:xfrm>
              <a:off x="6096000" y="-1871432"/>
              <a:ext cx="702733" cy="893255"/>
            </a:xfrm>
            <a:prstGeom prst="rect">
              <a:avLst/>
            </a:prstGeom>
          </p:spPr>
        </p:pic>
        <p:pic>
          <p:nvPicPr>
            <p:cNvPr id="70" name="图片 69"/>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71" name="文本框 70"/>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2" name="文本框 71"/>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4" name="文本框 73"/>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5" name="文本框 74"/>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6" name="文本框 75"/>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7" name="矩形 76"/>
          <p:cNvSpPr/>
          <p:nvPr/>
        </p:nvSpPr>
        <p:spPr>
          <a:xfrm>
            <a:off x="6092190" y="-1905"/>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73" name="文本框 72"/>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4" name="矩形 3"/>
          <p:cNvSpPr/>
          <p:nvPr/>
        </p:nvSpPr>
        <p:spPr>
          <a:xfrm>
            <a:off x="339725" y="2137410"/>
            <a:ext cx="5228590" cy="2939415"/>
          </a:xfrm>
          <a:prstGeom prst="rect">
            <a:avLst/>
          </a:prstGeom>
          <a:noFill/>
          <a:ln w="28575"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sp>
        <p:nvSpPr>
          <p:cNvPr id="32" name="文本框 31"/>
          <p:cNvSpPr txBox="1"/>
          <p:nvPr/>
        </p:nvSpPr>
        <p:spPr>
          <a:xfrm>
            <a:off x="6863209" y="23886"/>
            <a:ext cx="2029397" cy="830997"/>
          </a:xfrm>
          <a:prstGeom prst="rect">
            <a:avLst/>
          </a:prstGeom>
          <a:noFill/>
        </p:spPr>
        <p:txBody>
          <a:bodyPr wrap="square" rtlCol="0">
            <a:spAutoFit/>
          </a:bodyPr>
          <a:lstStyle/>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Two camera</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tracking</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endParaRPr kumimoji="1" lang="en-GB"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25" y="874395"/>
            <a:ext cx="10717530" cy="491490"/>
          </a:xfrm>
          <a:prstGeom prst="rect">
            <a:avLst/>
          </a:prstGeom>
          <a:noFill/>
        </p:spPr>
        <p:txBody>
          <a:bodyPr wrap="square">
            <a:spAutoFit/>
          </a:bodyPr>
          <a:p>
            <a:pPr marL="457200" indent="-457200" algn="l">
              <a:buSzPct val="85000"/>
              <a:buFont typeface="Wingdings" panose="05000000000000000000" pitchFamily="2" charset="2"/>
              <a:buChar char="Ø"/>
            </a:pPr>
            <a:r>
              <a:rPr kumimoji="1" lang="en-US" altLang="zh-CN" sz="2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Assembly State Recognition: </a:t>
            </a:r>
            <a:r>
              <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Multi-View Sliding YOLO Group</a:t>
            </a: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pic>
        <p:nvPicPr>
          <p:cNvPr id="20" name="图片 19"/>
          <p:cNvPicPr>
            <a:picLocks noChangeAspect="1"/>
          </p:cNvPicPr>
          <p:nvPr/>
        </p:nvPicPr>
        <p:blipFill>
          <a:blip r:embed="rId1"/>
          <a:srcRect/>
          <a:stretch>
            <a:fillRect/>
          </a:stretch>
        </p:blipFill>
        <p:spPr>
          <a:xfrm>
            <a:off x="517525" y="1842770"/>
            <a:ext cx="3919220" cy="1091565"/>
          </a:xfrm>
          <a:prstGeom prst="rect">
            <a:avLst/>
          </a:prstGeom>
        </p:spPr>
      </p:pic>
      <p:pic>
        <p:nvPicPr>
          <p:cNvPr id="27" name="图片 26"/>
          <p:cNvPicPr>
            <a:picLocks noChangeAspect="1"/>
          </p:cNvPicPr>
          <p:nvPr/>
        </p:nvPicPr>
        <p:blipFill>
          <a:blip r:embed="rId2"/>
          <a:srcRect/>
          <a:stretch>
            <a:fillRect/>
          </a:stretch>
        </p:blipFill>
        <p:spPr>
          <a:xfrm>
            <a:off x="4406265" y="1842770"/>
            <a:ext cx="3919220" cy="1096010"/>
          </a:xfrm>
          <a:prstGeom prst="rect">
            <a:avLst/>
          </a:prstGeom>
        </p:spPr>
      </p:pic>
      <p:sp>
        <p:nvSpPr>
          <p:cNvPr id="34" name="文本框 33"/>
          <p:cNvSpPr txBox="1"/>
          <p:nvPr/>
        </p:nvSpPr>
        <p:spPr>
          <a:xfrm>
            <a:off x="8373110" y="2205990"/>
            <a:ext cx="3726815" cy="737235"/>
          </a:xfrm>
          <a:prstGeom prst="rect">
            <a:avLst/>
          </a:prstGeom>
        </p:spPr>
        <p:txBody>
          <a:bodyPr wrap="square">
            <a:spAutoFit/>
          </a:bodyPr>
          <a:lstStyle/>
          <a:p>
            <a:r>
              <a:rPr lang="en-US" altLang="zh-CN" sz="1400" b="1">
                <a:latin typeface="Times New Roman" panose="02020603050405020304" charset="0"/>
                <a:cs typeface="Times New Roman" panose="02020603050405020304" charset="0"/>
              </a:rPr>
              <a:t>Due to occlusions during the assembly process, it is challenging to identify and localize each individual component.</a:t>
            </a:r>
            <a:endParaRPr lang="en-US" altLang="zh-CN" sz="1400" b="1">
              <a:latin typeface="Times New Roman" panose="02020603050405020304" charset="0"/>
              <a:cs typeface="Times New Roman" panose="02020603050405020304" charset="0"/>
            </a:endParaRPr>
          </a:p>
        </p:txBody>
      </p:sp>
      <p:sp>
        <p:nvSpPr>
          <p:cNvPr id="35" name="文本框 34"/>
          <p:cNvSpPr txBox="1"/>
          <p:nvPr/>
        </p:nvSpPr>
        <p:spPr>
          <a:xfrm>
            <a:off x="433705" y="3084195"/>
            <a:ext cx="1167765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Using a </a:t>
            </a:r>
            <a:r>
              <a:rPr lang="en-US" altLang="zh-CN" b="1">
                <a:latin typeface="Times New Roman" panose="02020603050405020304" charset="0"/>
                <a:cs typeface="Times New Roman" panose="02020603050405020304" charset="0"/>
              </a:rPr>
              <a:t>single YOLO</a:t>
            </a:r>
            <a:r>
              <a:rPr lang="en-US" altLang="zh-CN">
                <a:latin typeface="Times New Roman" panose="02020603050405020304" charset="0"/>
                <a:cs typeface="Times New Roman" panose="02020603050405020304" charset="0"/>
              </a:rPr>
              <a:t> to recognize images across 8 stages results in</a:t>
            </a:r>
            <a:r>
              <a:rPr lang="en-US" altLang="zh-CN" b="1">
                <a:latin typeface="Times New Roman" panose="02020603050405020304" charset="0"/>
                <a:cs typeface="Times New Roman" panose="02020603050405020304" charset="0"/>
              </a:rPr>
              <a:t> low accuracy</a:t>
            </a:r>
            <a:r>
              <a:rPr lang="en-US" altLang="zh-CN">
                <a:latin typeface="Times New Roman" panose="02020603050405020304" charset="0"/>
                <a:cs typeface="Times New Roman" panose="02020603050405020304" charset="0"/>
              </a:rPr>
              <a:t> and is prone to skipping assembly stages.</a:t>
            </a:r>
            <a:endParaRPr lang="en-US" altLang="zh-CN">
              <a:latin typeface="Times New Roman" panose="02020603050405020304" charset="0"/>
              <a:cs typeface="Times New Roman" panose="02020603050405020304" charset="0"/>
            </a:endParaRPr>
          </a:p>
        </p:txBody>
      </p:sp>
      <p:pic>
        <p:nvPicPr>
          <p:cNvPr id="36" name="图片 35"/>
          <p:cNvPicPr>
            <a:picLocks noChangeAspect="1"/>
          </p:cNvPicPr>
          <p:nvPr/>
        </p:nvPicPr>
        <p:blipFill>
          <a:blip r:embed="rId1"/>
          <a:srcRect/>
          <a:stretch>
            <a:fillRect/>
          </a:stretch>
        </p:blipFill>
        <p:spPr>
          <a:xfrm>
            <a:off x="517525" y="4566920"/>
            <a:ext cx="3919220" cy="1091565"/>
          </a:xfrm>
          <a:prstGeom prst="rect">
            <a:avLst/>
          </a:prstGeom>
        </p:spPr>
      </p:pic>
      <p:pic>
        <p:nvPicPr>
          <p:cNvPr id="37" name="图片 36"/>
          <p:cNvPicPr>
            <a:picLocks noChangeAspect="1"/>
          </p:cNvPicPr>
          <p:nvPr/>
        </p:nvPicPr>
        <p:blipFill>
          <a:blip r:embed="rId2"/>
          <a:srcRect/>
          <a:stretch>
            <a:fillRect/>
          </a:stretch>
        </p:blipFill>
        <p:spPr>
          <a:xfrm>
            <a:off x="4406265" y="4566920"/>
            <a:ext cx="3919220" cy="1096010"/>
          </a:xfrm>
          <a:prstGeom prst="rect">
            <a:avLst/>
          </a:prstGeom>
        </p:spPr>
      </p:pic>
      <p:sp>
        <p:nvSpPr>
          <p:cNvPr id="44" name="文本框 43"/>
          <p:cNvSpPr txBox="1"/>
          <p:nvPr/>
        </p:nvSpPr>
        <p:spPr>
          <a:xfrm>
            <a:off x="2399665" y="5912485"/>
            <a:ext cx="1220470" cy="368300"/>
          </a:xfrm>
          <a:prstGeom prst="rect">
            <a:avLst/>
          </a:prstGeom>
          <a:noFill/>
        </p:spPr>
        <p:txBody>
          <a:bodyPr wrap="square" rtlCol="0" anchor="t">
            <a:spAutoFit/>
          </a:bodyPr>
          <a:lstStyle/>
          <a:p>
            <a:pPr algn="ctr"/>
            <a:r>
              <a:rPr lang="en-US" altLang="zh-CN" b="1">
                <a:latin typeface="Times New Roman" panose="02020603050405020304" charset="0"/>
                <a:cs typeface="Times New Roman" panose="02020603050405020304" charset="0"/>
                <a:sym typeface="+mn-ea"/>
              </a:rPr>
              <a:t>YOLO_2</a:t>
            </a:r>
            <a:endParaRPr lang="en-US" altLang="zh-CN" b="1">
              <a:latin typeface="Times New Roman" panose="02020603050405020304" charset="0"/>
              <a:cs typeface="Times New Roman" panose="02020603050405020304" charset="0"/>
              <a:sym typeface="+mn-ea"/>
            </a:endParaRPr>
          </a:p>
        </p:txBody>
      </p:sp>
      <p:sp>
        <p:nvSpPr>
          <p:cNvPr id="45" name="文本框 44"/>
          <p:cNvSpPr txBox="1"/>
          <p:nvPr/>
        </p:nvSpPr>
        <p:spPr>
          <a:xfrm>
            <a:off x="1449705" y="3916680"/>
            <a:ext cx="1182370" cy="368300"/>
          </a:xfrm>
          <a:prstGeom prst="rect">
            <a:avLst/>
          </a:prstGeom>
          <a:noFill/>
        </p:spPr>
        <p:txBody>
          <a:bodyPr wrap="square" rtlCol="0" anchor="t">
            <a:spAutoFit/>
          </a:bodyPr>
          <a:lstStyle/>
          <a:p>
            <a:pPr algn="ctr"/>
            <a:r>
              <a:rPr lang="en-US" altLang="zh-CN" b="1">
                <a:latin typeface="Times New Roman" panose="02020603050405020304" charset="0"/>
                <a:cs typeface="Times New Roman" panose="02020603050405020304" charset="0"/>
                <a:sym typeface="+mn-ea"/>
              </a:rPr>
              <a:t>YOLO_1</a:t>
            </a:r>
            <a:endParaRPr lang="en-US" altLang="zh-CN" b="1">
              <a:latin typeface="Times New Roman" panose="02020603050405020304" charset="0"/>
              <a:cs typeface="Times New Roman" panose="02020603050405020304" charset="0"/>
              <a:sym typeface="+mn-ea"/>
            </a:endParaRPr>
          </a:p>
        </p:txBody>
      </p:sp>
      <p:sp>
        <p:nvSpPr>
          <p:cNvPr id="46" name="文本框 45"/>
          <p:cNvSpPr txBox="1"/>
          <p:nvPr/>
        </p:nvSpPr>
        <p:spPr>
          <a:xfrm>
            <a:off x="3429635" y="3910965"/>
            <a:ext cx="1200150" cy="368300"/>
          </a:xfrm>
          <a:prstGeom prst="rect">
            <a:avLst/>
          </a:prstGeom>
          <a:noFill/>
        </p:spPr>
        <p:txBody>
          <a:bodyPr wrap="square" rtlCol="0" anchor="t">
            <a:spAutoFit/>
          </a:bodyPr>
          <a:lstStyle/>
          <a:p>
            <a:pPr algn="ctr"/>
            <a:r>
              <a:rPr lang="en-US" altLang="zh-CN" b="1">
                <a:latin typeface="Times New Roman" panose="02020603050405020304" charset="0"/>
                <a:cs typeface="Times New Roman" panose="02020603050405020304" charset="0"/>
                <a:sym typeface="+mn-ea"/>
              </a:rPr>
              <a:t>YOLO_3</a:t>
            </a:r>
            <a:endParaRPr lang="en-US" altLang="zh-CN" b="1">
              <a:latin typeface="Times New Roman" panose="02020603050405020304" charset="0"/>
              <a:cs typeface="Times New Roman" panose="02020603050405020304" charset="0"/>
              <a:sym typeface="+mn-ea"/>
            </a:endParaRPr>
          </a:p>
        </p:txBody>
      </p:sp>
      <p:sp>
        <p:nvSpPr>
          <p:cNvPr id="47" name="文本框 46"/>
          <p:cNvSpPr txBox="1"/>
          <p:nvPr/>
        </p:nvSpPr>
        <p:spPr>
          <a:xfrm>
            <a:off x="4406265" y="5912485"/>
            <a:ext cx="1191260" cy="368300"/>
          </a:xfrm>
          <a:prstGeom prst="rect">
            <a:avLst/>
          </a:prstGeom>
          <a:noFill/>
        </p:spPr>
        <p:txBody>
          <a:bodyPr wrap="square" rtlCol="0" anchor="t">
            <a:spAutoFit/>
          </a:bodyPr>
          <a:lstStyle/>
          <a:p>
            <a:pPr algn="ctr"/>
            <a:r>
              <a:rPr lang="en-US" altLang="zh-CN" b="1">
                <a:latin typeface="Times New Roman" panose="02020603050405020304" charset="0"/>
                <a:cs typeface="Times New Roman" panose="02020603050405020304" charset="0"/>
                <a:sym typeface="+mn-ea"/>
              </a:rPr>
              <a:t>YOLO_4</a:t>
            </a:r>
            <a:endParaRPr lang="en-US" altLang="zh-CN" b="1">
              <a:latin typeface="Times New Roman" panose="02020603050405020304" charset="0"/>
              <a:cs typeface="Times New Roman" panose="02020603050405020304" charset="0"/>
              <a:sym typeface="+mn-ea"/>
            </a:endParaRPr>
          </a:p>
        </p:txBody>
      </p:sp>
      <p:sp>
        <p:nvSpPr>
          <p:cNvPr id="48" name="文本框 47"/>
          <p:cNvSpPr txBox="1"/>
          <p:nvPr/>
        </p:nvSpPr>
        <p:spPr>
          <a:xfrm>
            <a:off x="5447030" y="3896995"/>
            <a:ext cx="1134110" cy="368300"/>
          </a:xfrm>
          <a:prstGeom prst="rect">
            <a:avLst/>
          </a:prstGeom>
          <a:noFill/>
        </p:spPr>
        <p:txBody>
          <a:bodyPr wrap="square" rtlCol="0" anchor="t">
            <a:spAutoFit/>
          </a:bodyPr>
          <a:lstStyle/>
          <a:p>
            <a:pPr algn="ctr"/>
            <a:r>
              <a:rPr lang="en-US" altLang="zh-CN" b="1">
                <a:latin typeface="Times New Roman" panose="02020603050405020304" charset="0"/>
                <a:cs typeface="Times New Roman" panose="02020603050405020304" charset="0"/>
                <a:sym typeface="+mn-ea"/>
              </a:rPr>
              <a:t>YOLO_5</a:t>
            </a:r>
            <a:endParaRPr lang="en-US" altLang="zh-CN" b="1">
              <a:latin typeface="Times New Roman" panose="02020603050405020304" charset="0"/>
              <a:cs typeface="Times New Roman" panose="02020603050405020304" charset="0"/>
              <a:sym typeface="+mn-ea"/>
            </a:endParaRPr>
          </a:p>
        </p:txBody>
      </p:sp>
      <p:sp>
        <p:nvSpPr>
          <p:cNvPr id="49" name="文本框 48"/>
          <p:cNvSpPr txBox="1"/>
          <p:nvPr/>
        </p:nvSpPr>
        <p:spPr>
          <a:xfrm>
            <a:off x="6477000" y="5950585"/>
            <a:ext cx="1191260" cy="368300"/>
          </a:xfrm>
          <a:prstGeom prst="rect">
            <a:avLst/>
          </a:prstGeom>
          <a:noFill/>
        </p:spPr>
        <p:txBody>
          <a:bodyPr wrap="square" rtlCol="0" anchor="t">
            <a:spAutoFit/>
          </a:bodyPr>
          <a:lstStyle/>
          <a:p>
            <a:pPr algn="ctr"/>
            <a:r>
              <a:rPr lang="en-US" altLang="zh-CN" b="1">
                <a:latin typeface="Times New Roman" panose="02020603050405020304" charset="0"/>
                <a:cs typeface="Times New Roman" panose="02020603050405020304" charset="0"/>
                <a:sym typeface="+mn-ea"/>
              </a:rPr>
              <a:t>YOLO_6</a:t>
            </a:r>
            <a:endParaRPr lang="en-US" altLang="zh-CN" b="1">
              <a:latin typeface="Times New Roman" panose="02020603050405020304" charset="0"/>
              <a:cs typeface="Times New Roman" panose="02020603050405020304" charset="0"/>
              <a:sym typeface="+mn-ea"/>
            </a:endParaRPr>
          </a:p>
        </p:txBody>
      </p:sp>
      <p:sp>
        <p:nvSpPr>
          <p:cNvPr id="50" name="圆角矩形 49"/>
          <p:cNvSpPr/>
          <p:nvPr/>
        </p:nvSpPr>
        <p:spPr>
          <a:xfrm>
            <a:off x="8789670" y="3994785"/>
            <a:ext cx="2992755" cy="639445"/>
          </a:xfrm>
          <a:prstGeom prst="roundRect">
            <a:avLst/>
          </a:prstGeom>
          <a:solidFill>
            <a:schemeClr val="accent1">
              <a:lumMod val="50000"/>
            </a:schemeClr>
          </a:solidFill>
          <a:ln>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1600" b="1">
                <a:solidFill>
                  <a:schemeClr val="bg1"/>
                </a:solidFill>
                <a:latin typeface="Times New Roman" panose="02020603050405020304" charset="0"/>
                <a:cs typeface="Times New Roman" panose="02020603050405020304" charset="0"/>
              </a:rPr>
              <a:t> step n          step n+1      step n+2</a:t>
            </a:r>
            <a:endParaRPr lang="en-US" altLang="zh-CN" sz="1600" b="1">
              <a:solidFill>
                <a:schemeClr val="bg1"/>
              </a:solidFill>
              <a:latin typeface="Times New Roman" panose="02020603050405020304" charset="0"/>
              <a:cs typeface="Times New Roman" panose="02020603050405020304" charset="0"/>
            </a:endParaRPr>
          </a:p>
        </p:txBody>
      </p:sp>
      <p:cxnSp>
        <p:nvCxnSpPr>
          <p:cNvPr id="51" name="直接连接符 50"/>
          <p:cNvCxnSpPr/>
          <p:nvPr/>
        </p:nvCxnSpPr>
        <p:spPr>
          <a:xfrm flipH="1">
            <a:off x="9778365" y="3971925"/>
            <a:ext cx="3810" cy="805180"/>
          </a:xfrm>
          <a:prstGeom prst="line">
            <a:avLst/>
          </a:prstGeom>
          <a:ln w="22225">
            <a:solidFill>
              <a:schemeClr val="bg1"/>
            </a:solidFill>
          </a:ln>
        </p:spPr>
        <p:style>
          <a:lnRef idx="2">
            <a:schemeClr val="accent1"/>
          </a:lnRef>
          <a:fillRef idx="0">
            <a:srgbClr val="FFFFFF"/>
          </a:fillRef>
          <a:effectRef idx="0">
            <a:srgbClr val="FFFFFF"/>
          </a:effectRef>
          <a:fontRef idx="minor">
            <a:schemeClr val="tx1"/>
          </a:fontRef>
        </p:style>
      </p:cxnSp>
      <p:cxnSp>
        <p:nvCxnSpPr>
          <p:cNvPr id="52" name="直接连接符 51"/>
          <p:cNvCxnSpPr/>
          <p:nvPr/>
        </p:nvCxnSpPr>
        <p:spPr>
          <a:xfrm flipH="1">
            <a:off x="10796905" y="3981450"/>
            <a:ext cx="4445" cy="805815"/>
          </a:xfrm>
          <a:prstGeom prst="line">
            <a:avLst/>
          </a:prstGeom>
          <a:ln w="22225">
            <a:solidFill>
              <a:schemeClr val="bg1"/>
            </a:solidFill>
          </a:ln>
        </p:spPr>
        <p:style>
          <a:lnRef idx="2">
            <a:schemeClr val="accent1"/>
          </a:lnRef>
          <a:fillRef idx="0">
            <a:srgbClr val="FFFFFF"/>
          </a:fillRef>
          <a:effectRef idx="0">
            <a:srgbClr val="FFFFFF"/>
          </a:effectRef>
          <a:fontRef idx="minor">
            <a:schemeClr val="tx1"/>
          </a:fontRef>
        </p:style>
      </p:cxnSp>
      <p:sp>
        <p:nvSpPr>
          <p:cNvPr id="53" name="文本框 52"/>
          <p:cNvSpPr txBox="1"/>
          <p:nvPr/>
        </p:nvSpPr>
        <p:spPr>
          <a:xfrm>
            <a:off x="9721215" y="3616325"/>
            <a:ext cx="1347470" cy="368300"/>
          </a:xfrm>
          <a:prstGeom prst="rect">
            <a:avLst/>
          </a:prstGeom>
          <a:noFill/>
        </p:spPr>
        <p:txBody>
          <a:bodyPr wrap="square" rtlCol="0" anchor="t">
            <a:spAutoFit/>
          </a:bodyPr>
          <a:lstStyle/>
          <a:p>
            <a:pPr algn="ctr"/>
            <a:r>
              <a:rPr lang="en-US" altLang="zh-CN" b="1">
                <a:latin typeface="Times New Roman" panose="02020603050405020304" charset="0"/>
                <a:cs typeface="Times New Roman" panose="02020603050405020304" charset="0"/>
                <a:sym typeface="+mn-ea"/>
              </a:rPr>
              <a:t>YOLO_n</a:t>
            </a:r>
            <a:endParaRPr lang="en-US" altLang="zh-CN" b="1">
              <a:latin typeface="Times New Roman" panose="02020603050405020304" charset="0"/>
              <a:cs typeface="Times New Roman" panose="02020603050405020304" charset="0"/>
              <a:sym typeface="+mn-ea"/>
            </a:endParaRPr>
          </a:p>
        </p:txBody>
      </p:sp>
      <p:sp>
        <p:nvSpPr>
          <p:cNvPr id="54" name="左箭头 53"/>
          <p:cNvSpPr/>
          <p:nvPr/>
        </p:nvSpPr>
        <p:spPr>
          <a:xfrm>
            <a:off x="8839200" y="4663440"/>
            <a:ext cx="882015" cy="252095"/>
          </a:xfrm>
          <a:prstGeom prst="leftArrow">
            <a:avLst/>
          </a:prstGeom>
          <a:solidFill>
            <a:schemeClr val="accent1">
              <a:lumMod val="50000"/>
            </a:schemeClr>
          </a:solidFill>
          <a:ln>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56" name="左箭头 55"/>
          <p:cNvSpPr/>
          <p:nvPr/>
        </p:nvSpPr>
        <p:spPr>
          <a:xfrm rot="10800000">
            <a:off x="10890885" y="4664075"/>
            <a:ext cx="882015" cy="252095"/>
          </a:xfrm>
          <a:prstGeom prst="leftArrow">
            <a:avLst/>
          </a:prstGeom>
          <a:solidFill>
            <a:schemeClr val="accent1">
              <a:lumMod val="50000"/>
            </a:schemeClr>
          </a:solidFill>
          <a:ln>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57" name="文本框 56"/>
          <p:cNvSpPr txBox="1"/>
          <p:nvPr/>
        </p:nvSpPr>
        <p:spPr>
          <a:xfrm>
            <a:off x="8723630" y="4877435"/>
            <a:ext cx="1292860" cy="583565"/>
          </a:xfrm>
          <a:prstGeom prst="rect">
            <a:avLst/>
          </a:prstGeom>
          <a:noFill/>
        </p:spPr>
        <p:txBody>
          <a:bodyPr wrap="square" rtlCol="0">
            <a:spAutoFit/>
          </a:bodyPr>
          <a:lstStyle/>
          <a:p>
            <a:r>
              <a:rPr lang="en-US" altLang="zh-CN" sz="1600" b="1">
                <a:latin typeface="Times New Roman" panose="02020603050405020304" charset="0"/>
                <a:cs typeface="Times New Roman" panose="02020603050405020304" charset="0"/>
              </a:rPr>
              <a:t>Disassembly</a:t>
            </a:r>
            <a:endParaRPr lang="en-US" altLang="zh-CN" sz="1600" b="1">
              <a:latin typeface="Times New Roman" panose="02020603050405020304" charset="0"/>
              <a:cs typeface="Times New Roman" panose="02020603050405020304" charset="0"/>
            </a:endParaRPr>
          </a:p>
          <a:p>
            <a:endParaRPr lang="zh-CN" altLang="en-US" sz="1600" b="1">
              <a:latin typeface="Times New Roman" panose="02020603050405020304" charset="0"/>
              <a:cs typeface="Times New Roman" panose="02020603050405020304" charset="0"/>
            </a:endParaRPr>
          </a:p>
        </p:txBody>
      </p:sp>
      <p:sp>
        <p:nvSpPr>
          <p:cNvPr id="58" name="文本框 57"/>
          <p:cNvSpPr txBox="1"/>
          <p:nvPr/>
        </p:nvSpPr>
        <p:spPr>
          <a:xfrm>
            <a:off x="10818495" y="4878705"/>
            <a:ext cx="1292860" cy="337185"/>
          </a:xfrm>
          <a:prstGeom prst="rect">
            <a:avLst/>
          </a:prstGeom>
          <a:noFill/>
        </p:spPr>
        <p:txBody>
          <a:bodyPr wrap="square" rtlCol="0">
            <a:spAutoFit/>
          </a:bodyPr>
          <a:lstStyle/>
          <a:p>
            <a:r>
              <a:rPr lang="en-US" altLang="zh-CN" sz="1600" b="1">
                <a:latin typeface="Times New Roman" panose="02020603050405020304" charset="0"/>
                <a:cs typeface="Times New Roman" panose="02020603050405020304" charset="0"/>
              </a:rPr>
              <a:t>Assembly</a:t>
            </a:r>
            <a:endParaRPr lang="en-US" altLang="zh-CN" sz="1600" b="1">
              <a:latin typeface="Times New Roman" panose="02020603050405020304" charset="0"/>
              <a:cs typeface="Times New Roman" panose="02020603050405020304" charset="0"/>
            </a:endParaRPr>
          </a:p>
        </p:txBody>
      </p:sp>
      <p:sp>
        <p:nvSpPr>
          <p:cNvPr id="60" name="文本框 59"/>
          <p:cNvSpPr txBox="1"/>
          <p:nvPr/>
        </p:nvSpPr>
        <p:spPr>
          <a:xfrm>
            <a:off x="8547735" y="5189855"/>
            <a:ext cx="3525520" cy="1332865"/>
          </a:xfrm>
          <a:prstGeom prst="rect">
            <a:avLst/>
          </a:prstGeom>
        </p:spPr>
        <p:txBody>
          <a:bodyPr>
            <a:noAutofit/>
          </a:bodyPr>
          <a:lstStyle/>
          <a:p>
            <a:r>
              <a:rPr lang="en-US" altLang="zh-CN" sz="1600" b="1">
                <a:latin typeface="Times New Roman" panose="02020603050405020304" charset="0"/>
                <a:cs typeface="Times New Roman" panose="02020603050405020304" charset="0"/>
              </a:rPr>
              <a:t>Sliding mechanism activates next/previous model based on consistent detection. Temporal stability filter (N_stable frames = 10) to prevent spurious transitions.</a:t>
            </a:r>
            <a:endParaRPr lang="en-US" altLang="zh-CN" sz="1600" b="1">
              <a:latin typeface="Times New Roman" panose="02020603050405020304" charset="0"/>
              <a:cs typeface="Times New Roman" panose="02020603050405020304" charset="0"/>
            </a:endParaRPr>
          </a:p>
        </p:txBody>
      </p:sp>
      <p:sp>
        <p:nvSpPr>
          <p:cNvPr id="61" name="矩形 60"/>
          <p:cNvSpPr/>
          <p:nvPr/>
        </p:nvSpPr>
        <p:spPr>
          <a:xfrm>
            <a:off x="433705" y="1755140"/>
            <a:ext cx="7939405" cy="1266825"/>
          </a:xfrm>
          <a:prstGeom prst="rect">
            <a:avLst/>
          </a:prstGeom>
          <a:noFill/>
          <a:ln w="25400">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5" name="右大括号 64"/>
          <p:cNvSpPr/>
          <p:nvPr/>
        </p:nvSpPr>
        <p:spPr>
          <a:xfrm rot="16200000">
            <a:off x="1737995" y="2997200"/>
            <a:ext cx="504825" cy="3075305"/>
          </a:xfrm>
          <a:prstGeom prst="rightBrace">
            <a:avLst/>
          </a:prstGeom>
          <a:ln w="25400">
            <a:solidFill>
              <a:schemeClr val="accent1">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6" name="右大括号 65"/>
          <p:cNvSpPr/>
          <p:nvPr/>
        </p:nvSpPr>
        <p:spPr>
          <a:xfrm rot="5400000">
            <a:off x="2725420" y="4156710"/>
            <a:ext cx="504825" cy="3075305"/>
          </a:xfrm>
          <a:prstGeom prst="rightBrace">
            <a:avLst/>
          </a:prstGeom>
          <a:ln w="25400">
            <a:solidFill>
              <a:schemeClr val="accent1">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7" name="右大括号 66"/>
          <p:cNvSpPr/>
          <p:nvPr/>
        </p:nvSpPr>
        <p:spPr>
          <a:xfrm rot="16200000">
            <a:off x="3684905" y="2929890"/>
            <a:ext cx="504825" cy="3075305"/>
          </a:xfrm>
          <a:prstGeom prst="rightBrace">
            <a:avLst/>
          </a:prstGeom>
          <a:ln w="25400">
            <a:solidFill>
              <a:schemeClr val="accent1">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8" name="右大括号 67"/>
          <p:cNvSpPr/>
          <p:nvPr/>
        </p:nvSpPr>
        <p:spPr>
          <a:xfrm rot="5400000">
            <a:off x="4686935" y="4197350"/>
            <a:ext cx="504825" cy="3075305"/>
          </a:xfrm>
          <a:prstGeom prst="rightBrace">
            <a:avLst/>
          </a:prstGeom>
          <a:ln w="25400">
            <a:solidFill>
              <a:schemeClr val="accent1">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右大括号 68"/>
          <p:cNvSpPr/>
          <p:nvPr/>
        </p:nvSpPr>
        <p:spPr>
          <a:xfrm rot="16200000">
            <a:off x="5691505" y="2987040"/>
            <a:ext cx="504825" cy="3075305"/>
          </a:xfrm>
          <a:prstGeom prst="rightBrace">
            <a:avLst/>
          </a:prstGeom>
          <a:ln w="25400">
            <a:solidFill>
              <a:schemeClr val="accent1">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0" name="右大括号 69"/>
          <p:cNvSpPr/>
          <p:nvPr/>
        </p:nvSpPr>
        <p:spPr>
          <a:xfrm rot="5400000">
            <a:off x="6612890" y="4150360"/>
            <a:ext cx="504825" cy="3075305"/>
          </a:xfrm>
          <a:prstGeom prst="rightBrace">
            <a:avLst/>
          </a:prstGeom>
          <a:ln w="25400">
            <a:solidFill>
              <a:schemeClr val="accent1">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1" name="矩形 70"/>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72" name="组合 71"/>
          <p:cNvGrpSpPr/>
          <p:nvPr/>
        </p:nvGrpSpPr>
        <p:grpSpPr>
          <a:xfrm>
            <a:off x="359326" y="167129"/>
            <a:ext cx="983091" cy="427233"/>
            <a:chOff x="6096000" y="-1871432"/>
            <a:chExt cx="2055437" cy="893255"/>
          </a:xfrm>
        </p:grpSpPr>
        <p:pic>
          <p:nvPicPr>
            <p:cNvPr id="73" name="图片 72"/>
            <p:cNvPicPr>
              <a:picLocks noChangeAspect="1"/>
            </p:cNvPicPr>
            <p:nvPr/>
          </p:nvPicPr>
          <p:blipFill rotWithShape="1">
            <a:blip r:embed="rId3"/>
            <a:srcRect r="63685"/>
            <a:stretch>
              <a:fillRect/>
            </a:stretch>
          </p:blipFill>
          <p:spPr>
            <a:xfrm>
              <a:off x="6096000" y="-1871432"/>
              <a:ext cx="702733" cy="893255"/>
            </a:xfrm>
            <a:prstGeom prst="rect">
              <a:avLst/>
            </a:prstGeom>
          </p:spPr>
        </p:pic>
        <p:pic>
          <p:nvPicPr>
            <p:cNvPr id="74" name="图片 7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75" name="文本框 74"/>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6" name="文本框 75"/>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7" name="文本框 76"/>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8" name="文本框 77"/>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9" name="文本框 78"/>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0" name="矩形 79"/>
          <p:cNvSpPr/>
          <p:nvPr/>
        </p:nvSpPr>
        <p:spPr>
          <a:xfrm>
            <a:off x="6092190" y="-1905"/>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81" name="文本框 80"/>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sp>
        <p:nvSpPr>
          <p:cNvPr id="32" name="文本框 31"/>
          <p:cNvSpPr txBox="1"/>
          <p:nvPr/>
        </p:nvSpPr>
        <p:spPr>
          <a:xfrm>
            <a:off x="6863209" y="23886"/>
            <a:ext cx="2029397" cy="830997"/>
          </a:xfrm>
          <a:prstGeom prst="rect">
            <a:avLst/>
          </a:prstGeom>
          <a:noFill/>
        </p:spPr>
        <p:txBody>
          <a:bodyPr wrap="square" rtlCol="0">
            <a:spAutoFit/>
          </a:bodyPr>
          <a:lstStyle/>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Two camera</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tracking</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endParaRPr kumimoji="1" lang="en-GB"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25" y="874395"/>
            <a:ext cx="10717530" cy="460375"/>
          </a:xfrm>
          <a:prstGeom prst="rect">
            <a:avLst/>
          </a:prstGeom>
          <a:noFill/>
        </p:spPr>
        <p:txBody>
          <a:bodyPr wrap="square">
            <a:spAutoFit/>
          </a:bodyPr>
          <a:p>
            <a:pPr marL="457200" indent="-457200" algn="l">
              <a:buSzPct val="85000"/>
              <a:buFont typeface="Wingdings" panose="05000000000000000000" pitchFamily="2" charset="2"/>
              <a:buChar char="Ø"/>
            </a:pPr>
            <a:r>
              <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Motion Similarity Assessment:Transformer Siamese Network</a:t>
            </a: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pic>
        <p:nvPicPr>
          <p:cNvPr id="7" name="图片 6"/>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359410" y="1975485"/>
            <a:ext cx="3309620" cy="4289425"/>
          </a:xfrm>
          <a:prstGeom prst="rect">
            <a:avLst/>
          </a:prstGeom>
          <a:ln w="28575">
            <a:noFill/>
          </a:ln>
        </p:spPr>
      </p:pic>
      <p:sp>
        <p:nvSpPr>
          <p:cNvPr id="2" name="圆角矩形 1"/>
          <p:cNvSpPr/>
          <p:nvPr/>
        </p:nvSpPr>
        <p:spPr>
          <a:xfrm>
            <a:off x="450850" y="1966595"/>
            <a:ext cx="3000375" cy="4438650"/>
          </a:xfrm>
          <a:prstGeom prst="roundRect">
            <a:avLst/>
          </a:prstGeom>
          <a:solidFill>
            <a:schemeClr val="accent4">
              <a:alpha val="20000"/>
            </a:schemeClr>
          </a:solidFill>
          <a:ln w="25400">
            <a:solidFill>
              <a:schemeClr val="bg2">
                <a:lumMod val="1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sp>
        <p:nvSpPr>
          <p:cNvPr id="3" name="圆角矩形 2"/>
          <p:cNvSpPr/>
          <p:nvPr/>
        </p:nvSpPr>
        <p:spPr>
          <a:xfrm>
            <a:off x="5185728" y="1479550"/>
            <a:ext cx="1981200" cy="542925"/>
          </a:xfrm>
          <a:prstGeom prst="roundRect">
            <a:avLst/>
          </a:prstGeom>
          <a:solidFill>
            <a:schemeClr val="accent2">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Input sequence 1</a:t>
            </a:r>
            <a:endParaRPr lang="en-US" altLang="zh-CN" b="1">
              <a:solidFill>
                <a:schemeClr val="tx1"/>
              </a:solidFill>
              <a:latin typeface="Times New Roman" panose="02020603050405020304" charset="0"/>
              <a:cs typeface="Times New Roman" panose="02020603050405020304" charset="0"/>
            </a:endParaRPr>
          </a:p>
        </p:txBody>
      </p:sp>
      <p:sp>
        <p:nvSpPr>
          <p:cNvPr id="8" name="圆角矩形 7"/>
          <p:cNvSpPr/>
          <p:nvPr/>
        </p:nvSpPr>
        <p:spPr>
          <a:xfrm>
            <a:off x="7990523" y="1479550"/>
            <a:ext cx="1981200" cy="542925"/>
          </a:xfrm>
          <a:prstGeom prst="roundRect">
            <a:avLst/>
          </a:prstGeom>
          <a:solidFill>
            <a:schemeClr val="accent2">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Input sequence 2</a:t>
            </a:r>
            <a:endParaRPr lang="en-US" altLang="zh-CN" b="1">
              <a:solidFill>
                <a:schemeClr val="tx1"/>
              </a:solidFill>
              <a:latin typeface="Times New Roman" panose="02020603050405020304" charset="0"/>
              <a:cs typeface="Times New Roman" panose="02020603050405020304" charset="0"/>
            </a:endParaRPr>
          </a:p>
        </p:txBody>
      </p:sp>
      <p:sp>
        <p:nvSpPr>
          <p:cNvPr id="9" name="圆角矩形 8"/>
          <p:cNvSpPr/>
          <p:nvPr/>
        </p:nvSpPr>
        <p:spPr>
          <a:xfrm>
            <a:off x="5191125" y="2330450"/>
            <a:ext cx="4860290" cy="517525"/>
          </a:xfrm>
          <a:prstGeom prst="roundRect">
            <a:avLst/>
          </a:prstGeom>
          <a:solidFill>
            <a:schemeClr val="accent4">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Shared transformer feature extractor </a:t>
            </a:r>
            <a:endParaRPr lang="en-US" altLang="zh-CN" b="1">
              <a:solidFill>
                <a:schemeClr val="tx1"/>
              </a:solidFill>
              <a:latin typeface="Times New Roman" panose="02020603050405020304" charset="0"/>
              <a:cs typeface="Times New Roman" panose="02020603050405020304" charset="0"/>
            </a:endParaRPr>
          </a:p>
        </p:txBody>
      </p:sp>
      <p:cxnSp>
        <p:nvCxnSpPr>
          <p:cNvPr id="10" name="直接箭头连接符 9"/>
          <p:cNvCxnSpPr>
            <a:endCxn id="9" idx="1"/>
          </p:cNvCxnSpPr>
          <p:nvPr/>
        </p:nvCxnSpPr>
        <p:spPr>
          <a:xfrm flipV="1">
            <a:off x="3451225" y="2589530"/>
            <a:ext cx="1739900" cy="8890"/>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a:off x="6175058" y="2022475"/>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8979853" y="2018665"/>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a:off x="6175058" y="2869565"/>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8979853" y="2847975"/>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sp>
        <p:nvSpPr>
          <p:cNvPr id="15" name="圆角矩形 14"/>
          <p:cNvSpPr/>
          <p:nvPr/>
        </p:nvSpPr>
        <p:spPr>
          <a:xfrm>
            <a:off x="4940935" y="3165475"/>
            <a:ext cx="2470785" cy="542925"/>
          </a:xfrm>
          <a:prstGeom prst="roundRect">
            <a:avLst/>
          </a:prstGeom>
          <a:solidFill>
            <a:schemeClr val="accent5">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Encoded Features 1</a:t>
            </a:r>
            <a:endParaRPr lang="en-US" altLang="zh-CN" b="1">
              <a:solidFill>
                <a:schemeClr val="tx1"/>
              </a:solidFill>
              <a:latin typeface="Times New Roman" panose="02020603050405020304" charset="0"/>
              <a:cs typeface="Times New Roman" panose="02020603050405020304" charset="0"/>
            </a:endParaRPr>
          </a:p>
        </p:txBody>
      </p:sp>
      <p:sp>
        <p:nvSpPr>
          <p:cNvPr id="17" name="圆角矩形 16"/>
          <p:cNvSpPr/>
          <p:nvPr/>
        </p:nvSpPr>
        <p:spPr>
          <a:xfrm>
            <a:off x="7745730" y="3155950"/>
            <a:ext cx="2470785" cy="542925"/>
          </a:xfrm>
          <a:prstGeom prst="roundRect">
            <a:avLst/>
          </a:prstGeom>
          <a:solidFill>
            <a:schemeClr val="accent5">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Encoded Features 2</a:t>
            </a:r>
            <a:endParaRPr lang="en-US" altLang="zh-CN" b="1">
              <a:solidFill>
                <a:schemeClr val="tx1"/>
              </a:solidFill>
              <a:latin typeface="Times New Roman" panose="02020603050405020304" charset="0"/>
              <a:cs typeface="Times New Roman" panose="02020603050405020304" charset="0"/>
            </a:endParaRPr>
          </a:p>
        </p:txBody>
      </p:sp>
      <p:sp>
        <p:nvSpPr>
          <p:cNvPr id="19" name="圆角矩形 18"/>
          <p:cNvSpPr/>
          <p:nvPr/>
        </p:nvSpPr>
        <p:spPr>
          <a:xfrm>
            <a:off x="4940935" y="4657090"/>
            <a:ext cx="2470785" cy="542925"/>
          </a:xfrm>
          <a:prstGeom prst="roundRect">
            <a:avLst/>
          </a:prstGeom>
          <a:solidFill>
            <a:schemeClr val="accent6">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Pooled Features 1</a:t>
            </a:r>
            <a:endParaRPr lang="en-US" altLang="zh-CN" b="1">
              <a:solidFill>
                <a:schemeClr val="tx1"/>
              </a:solidFill>
              <a:latin typeface="Times New Roman" panose="02020603050405020304" charset="0"/>
              <a:cs typeface="Times New Roman" panose="02020603050405020304" charset="0"/>
            </a:endParaRPr>
          </a:p>
        </p:txBody>
      </p:sp>
      <p:sp>
        <p:nvSpPr>
          <p:cNvPr id="31" name="圆角矩形 30"/>
          <p:cNvSpPr/>
          <p:nvPr/>
        </p:nvSpPr>
        <p:spPr>
          <a:xfrm>
            <a:off x="5186045" y="3879850"/>
            <a:ext cx="1986915" cy="542925"/>
          </a:xfrm>
          <a:prstGeom prst="roundRect">
            <a:avLst/>
          </a:prstGeom>
          <a:solidFill>
            <a:schemeClr val="accent1">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Pooling(mean)</a:t>
            </a:r>
            <a:endParaRPr lang="en-US" altLang="zh-CN" b="1">
              <a:solidFill>
                <a:schemeClr val="tx1"/>
              </a:solidFill>
              <a:latin typeface="Times New Roman" panose="02020603050405020304" charset="0"/>
              <a:cs typeface="Times New Roman" panose="02020603050405020304" charset="0"/>
            </a:endParaRPr>
          </a:p>
        </p:txBody>
      </p:sp>
      <p:cxnSp>
        <p:nvCxnSpPr>
          <p:cNvPr id="38" name="直接箭头连接符 37"/>
          <p:cNvCxnSpPr/>
          <p:nvPr/>
        </p:nvCxnSpPr>
        <p:spPr>
          <a:xfrm>
            <a:off x="6180138" y="4420870"/>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a:off x="6177598" y="3698875"/>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sp>
        <p:nvSpPr>
          <p:cNvPr id="40" name="圆角矩形 39"/>
          <p:cNvSpPr/>
          <p:nvPr/>
        </p:nvSpPr>
        <p:spPr>
          <a:xfrm>
            <a:off x="7740015" y="4664075"/>
            <a:ext cx="2470785" cy="542925"/>
          </a:xfrm>
          <a:prstGeom prst="roundRect">
            <a:avLst/>
          </a:prstGeom>
          <a:solidFill>
            <a:schemeClr val="accent6">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Pooled Features 2</a:t>
            </a:r>
            <a:endParaRPr lang="en-US" altLang="zh-CN" b="1">
              <a:solidFill>
                <a:schemeClr val="tx1"/>
              </a:solidFill>
              <a:latin typeface="Times New Roman" panose="02020603050405020304" charset="0"/>
              <a:cs typeface="Times New Roman" panose="02020603050405020304" charset="0"/>
            </a:endParaRPr>
          </a:p>
        </p:txBody>
      </p:sp>
      <p:sp>
        <p:nvSpPr>
          <p:cNvPr id="41" name="圆角矩形 40"/>
          <p:cNvSpPr/>
          <p:nvPr/>
        </p:nvSpPr>
        <p:spPr>
          <a:xfrm>
            <a:off x="7985125" y="3886835"/>
            <a:ext cx="1986915" cy="542925"/>
          </a:xfrm>
          <a:prstGeom prst="roundRect">
            <a:avLst/>
          </a:prstGeom>
          <a:solidFill>
            <a:schemeClr val="accent1">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Pooling(mean)</a:t>
            </a:r>
            <a:endParaRPr lang="en-US" altLang="zh-CN" b="1">
              <a:solidFill>
                <a:schemeClr val="tx1"/>
              </a:solidFill>
              <a:latin typeface="Times New Roman" panose="02020603050405020304" charset="0"/>
              <a:cs typeface="Times New Roman" panose="02020603050405020304" charset="0"/>
            </a:endParaRPr>
          </a:p>
        </p:txBody>
      </p:sp>
      <p:cxnSp>
        <p:nvCxnSpPr>
          <p:cNvPr id="42" name="直接箭头连接符 41"/>
          <p:cNvCxnSpPr/>
          <p:nvPr/>
        </p:nvCxnSpPr>
        <p:spPr>
          <a:xfrm>
            <a:off x="8979218" y="4427855"/>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43" name="直接箭头连接符 42"/>
          <p:cNvCxnSpPr/>
          <p:nvPr/>
        </p:nvCxnSpPr>
        <p:spPr>
          <a:xfrm>
            <a:off x="8976678" y="3705860"/>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p:nvPr/>
        </p:nvCxnSpPr>
        <p:spPr>
          <a:xfrm>
            <a:off x="6175058" y="5207000"/>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59" name="直接箭头连接符 58"/>
          <p:cNvCxnSpPr/>
          <p:nvPr/>
        </p:nvCxnSpPr>
        <p:spPr>
          <a:xfrm>
            <a:off x="8964613" y="5178425"/>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p:nvPr/>
        </p:nvCxnSpPr>
        <p:spPr>
          <a:xfrm>
            <a:off x="6168708" y="5209540"/>
            <a:ext cx="2753995" cy="2393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63" name="直接箭头连接符 62"/>
          <p:cNvCxnSpPr/>
          <p:nvPr/>
        </p:nvCxnSpPr>
        <p:spPr>
          <a:xfrm flipH="1">
            <a:off x="6255703" y="5209540"/>
            <a:ext cx="2700020" cy="2393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sp>
        <p:nvSpPr>
          <p:cNvPr id="64" name="圆角矩形 63"/>
          <p:cNvSpPr/>
          <p:nvPr/>
        </p:nvSpPr>
        <p:spPr>
          <a:xfrm>
            <a:off x="5366385" y="5502910"/>
            <a:ext cx="1801495" cy="542925"/>
          </a:xfrm>
          <a:prstGeom prst="roundRect">
            <a:avLst/>
          </a:prstGeom>
          <a:solidFill>
            <a:schemeClr val="accent3">
              <a:lumMod val="75000"/>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F 1 - F 2</a:t>
            </a:r>
            <a:endParaRPr lang="en-US" altLang="zh-CN" b="1">
              <a:solidFill>
                <a:schemeClr val="tx1"/>
              </a:solidFill>
              <a:latin typeface="Times New Roman" panose="02020603050405020304" charset="0"/>
              <a:cs typeface="Times New Roman" panose="02020603050405020304" charset="0"/>
            </a:endParaRPr>
          </a:p>
        </p:txBody>
      </p:sp>
      <p:sp>
        <p:nvSpPr>
          <p:cNvPr id="71" name="圆角矩形 70"/>
          <p:cNvSpPr/>
          <p:nvPr/>
        </p:nvSpPr>
        <p:spPr>
          <a:xfrm>
            <a:off x="8074660" y="5502910"/>
            <a:ext cx="1801495" cy="542925"/>
          </a:xfrm>
          <a:prstGeom prst="roundRect">
            <a:avLst/>
          </a:prstGeom>
          <a:solidFill>
            <a:schemeClr val="accent3">
              <a:lumMod val="75000"/>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F 1 + F 2</a:t>
            </a:r>
            <a:endParaRPr lang="en-US" altLang="zh-CN" b="1">
              <a:solidFill>
                <a:schemeClr val="tx1"/>
              </a:solidFill>
              <a:latin typeface="Times New Roman" panose="02020603050405020304" charset="0"/>
              <a:cs typeface="Times New Roman" panose="02020603050405020304" charset="0"/>
            </a:endParaRPr>
          </a:p>
        </p:txBody>
      </p:sp>
      <p:sp>
        <p:nvSpPr>
          <p:cNvPr id="72" name="圆角矩形 71"/>
          <p:cNvSpPr/>
          <p:nvPr/>
        </p:nvSpPr>
        <p:spPr>
          <a:xfrm>
            <a:off x="3527425" y="5502910"/>
            <a:ext cx="1801495" cy="542925"/>
          </a:xfrm>
          <a:prstGeom prst="roundRect">
            <a:avLst/>
          </a:prstGeom>
          <a:solidFill>
            <a:schemeClr val="accent3">
              <a:lumMod val="75000"/>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F 1</a:t>
            </a:r>
            <a:endParaRPr lang="en-US" altLang="zh-CN" b="1">
              <a:solidFill>
                <a:schemeClr val="tx1"/>
              </a:solidFill>
              <a:latin typeface="Times New Roman" panose="02020603050405020304" charset="0"/>
              <a:cs typeface="Times New Roman" panose="02020603050405020304" charset="0"/>
            </a:endParaRPr>
          </a:p>
        </p:txBody>
      </p:sp>
      <p:sp>
        <p:nvSpPr>
          <p:cNvPr id="73" name="圆角矩形 72"/>
          <p:cNvSpPr/>
          <p:nvPr/>
        </p:nvSpPr>
        <p:spPr>
          <a:xfrm>
            <a:off x="10051415" y="5502910"/>
            <a:ext cx="1801495" cy="542925"/>
          </a:xfrm>
          <a:prstGeom prst="roundRect">
            <a:avLst/>
          </a:prstGeom>
          <a:solidFill>
            <a:schemeClr val="accent3">
              <a:lumMod val="75000"/>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cs typeface="+mn-lt"/>
              </a:rPr>
              <a:t> F 2</a:t>
            </a:r>
            <a:endParaRPr lang="en-US" altLang="zh-CN" b="1">
              <a:solidFill>
                <a:schemeClr val="tx1"/>
              </a:solidFill>
              <a:cs typeface="+mn-lt"/>
            </a:endParaRPr>
          </a:p>
        </p:txBody>
      </p:sp>
      <p:cxnSp>
        <p:nvCxnSpPr>
          <p:cNvPr id="74" name="直接箭头连接符 73"/>
          <p:cNvCxnSpPr/>
          <p:nvPr/>
        </p:nvCxnSpPr>
        <p:spPr>
          <a:xfrm flipH="1">
            <a:off x="4336098" y="5209540"/>
            <a:ext cx="177800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75" name="直接箭头连接符 74"/>
          <p:cNvCxnSpPr/>
          <p:nvPr/>
        </p:nvCxnSpPr>
        <p:spPr>
          <a:xfrm>
            <a:off x="8977313" y="5187315"/>
            <a:ext cx="1981200" cy="25082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76" name="直接箭头连接符 75"/>
          <p:cNvCxnSpPr/>
          <p:nvPr/>
        </p:nvCxnSpPr>
        <p:spPr>
          <a:xfrm flipH="1">
            <a:off x="4416108" y="6062980"/>
            <a:ext cx="10795" cy="2012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77" name="直接箭头连接符 76"/>
          <p:cNvCxnSpPr/>
          <p:nvPr/>
        </p:nvCxnSpPr>
        <p:spPr>
          <a:xfrm flipH="1">
            <a:off x="6157913" y="6045835"/>
            <a:ext cx="8255" cy="18605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78" name="直接箭头连接符 77"/>
          <p:cNvCxnSpPr/>
          <p:nvPr/>
        </p:nvCxnSpPr>
        <p:spPr>
          <a:xfrm flipH="1">
            <a:off x="8955723" y="6045835"/>
            <a:ext cx="8255" cy="18605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79" name="直接箭头连接符 78"/>
          <p:cNvCxnSpPr/>
          <p:nvPr/>
        </p:nvCxnSpPr>
        <p:spPr>
          <a:xfrm flipH="1">
            <a:off x="10958513" y="6045835"/>
            <a:ext cx="8255" cy="18605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sp>
        <p:nvSpPr>
          <p:cNvPr id="80" name="圆角矩形 79"/>
          <p:cNvSpPr/>
          <p:nvPr/>
        </p:nvSpPr>
        <p:spPr>
          <a:xfrm>
            <a:off x="3959225" y="6264910"/>
            <a:ext cx="7412990" cy="413385"/>
          </a:xfrm>
          <a:prstGeom prst="roundRect">
            <a:avLst/>
          </a:prstGeom>
          <a:solidFill>
            <a:schemeClr val="accent1">
              <a:alpha val="20000"/>
            </a:schemeClr>
          </a:solidFill>
          <a:ln w="2540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MLP Classifier (0/1)</a:t>
            </a:r>
            <a:endParaRPr lang="en-US" altLang="zh-CN" b="1">
              <a:solidFill>
                <a:schemeClr val="tx1"/>
              </a:solidFill>
              <a:latin typeface="Times New Roman" panose="02020603050405020304" charset="0"/>
              <a:cs typeface="Times New Roman" panose="02020603050405020304" charset="0"/>
            </a:endParaRPr>
          </a:p>
        </p:txBody>
      </p:sp>
      <p:sp>
        <p:nvSpPr>
          <p:cNvPr id="81" name="文本框 80"/>
          <p:cNvSpPr txBox="1"/>
          <p:nvPr/>
        </p:nvSpPr>
        <p:spPr>
          <a:xfrm>
            <a:off x="355600" y="1518285"/>
            <a:ext cx="3489325"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Transformer model struture</a:t>
            </a:r>
            <a:endParaRPr lang="en-US" altLang="zh-CN" sz="2000" b="1">
              <a:latin typeface="Times New Roman" panose="02020603050405020304" charset="0"/>
              <a:cs typeface="Times New Roman" panose="02020603050405020304" charset="0"/>
            </a:endParaRPr>
          </a:p>
        </p:txBody>
      </p:sp>
      <p:sp>
        <p:nvSpPr>
          <p:cNvPr id="83" name="矩形 82"/>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84" name="组合 83"/>
          <p:cNvGrpSpPr/>
          <p:nvPr/>
        </p:nvGrpSpPr>
        <p:grpSpPr>
          <a:xfrm>
            <a:off x="359326" y="167129"/>
            <a:ext cx="983091" cy="427233"/>
            <a:chOff x="6096000" y="-1871432"/>
            <a:chExt cx="2055437" cy="893255"/>
          </a:xfrm>
        </p:grpSpPr>
        <p:pic>
          <p:nvPicPr>
            <p:cNvPr id="85" name="图片 84"/>
            <p:cNvPicPr>
              <a:picLocks noChangeAspect="1"/>
            </p:cNvPicPr>
            <p:nvPr/>
          </p:nvPicPr>
          <p:blipFill rotWithShape="1">
            <a:blip r:embed="rId2"/>
            <a:srcRect r="63685"/>
            <a:stretch>
              <a:fillRect/>
            </a:stretch>
          </p:blipFill>
          <p:spPr>
            <a:xfrm>
              <a:off x="6096000" y="-1871432"/>
              <a:ext cx="702733" cy="893255"/>
            </a:xfrm>
            <a:prstGeom prst="rect">
              <a:avLst/>
            </a:prstGeom>
          </p:spPr>
        </p:pic>
        <p:pic>
          <p:nvPicPr>
            <p:cNvPr id="86" name="图片 8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87" name="文本框 86"/>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8" name="文本框 87"/>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9" name="文本框 88"/>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90" name="文本框 89"/>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91" name="文本框 90"/>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92" name="矩形 91"/>
          <p:cNvSpPr/>
          <p:nvPr/>
        </p:nvSpPr>
        <p:spPr>
          <a:xfrm>
            <a:off x="6092190" y="-1905"/>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93" name="文本框 92"/>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sp>
        <p:nvSpPr>
          <p:cNvPr id="32" name="文本框 31"/>
          <p:cNvSpPr txBox="1"/>
          <p:nvPr/>
        </p:nvSpPr>
        <p:spPr>
          <a:xfrm>
            <a:off x="6863209" y="23886"/>
            <a:ext cx="2029397" cy="830997"/>
          </a:xfrm>
          <a:prstGeom prst="rect">
            <a:avLst/>
          </a:prstGeom>
          <a:noFill/>
        </p:spPr>
        <p:txBody>
          <a:bodyPr wrap="square" rtlCol="0">
            <a:spAutoFit/>
          </a:bodyPr>
          <a:lstStyle/>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Two camera</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tracking</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endParaRPr kumimoji="1" lang="en-GB"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25" y="874395"/>
            <a:ext cx="10717530" cy="460375"/>
          </a:xfrm>
          <a:prstGeom prst="rect">
            <a:avLst/>
          </a:prstGeom>
          <a:noFill/>
        </p:spPr>
        <p:txBody>
          <a:bodyPr wrap="square">
            <a:spAutoFit/>
          </a:bodyPr>
          <a:p>
            <a:pPr marL="457200" indent="-457200" algn="l">
              <a:buSzPct val="85000"/>
              <a:buFont typeface="Wingdings" panose="05000000000000000000" pitchFamily="2" charset="2"/>
              <a:buChar char="Ø"/>
            </a:pPr>
            <a:r>
              <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Training - Based on First-Person Hand Action Benchmark Dataset</a:t>
            </a: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pic>
        <p:nvPicPr>
          <p:cNvPr id="5" name="Picture 4"/>
          <p:cNvPicPr>
            <a:picLocks noChangeAspect="1"/>
          </p:cNvPicPr>
          <p:nvPr/>
        </p:nvPicPr>
        <p:blipFill>
          <a:blip r:embed="rId1"/>
          <a:srcRect b="63888"/>
          <a:stretch>
            <a:fillRect/>
          </a:stretch>
        </p:blipFill>
        <p:spPr>
          <a:xfrm>
            <a:off x="517525" y="1541780"/>
            <a:ext cx="5072380" cy="1609090"/>
          </a:xfrm>
          <a:prstGeom prst="rect">
            <a:avLst/>
          </a:prstGeom>
        </p:spPr>
      </p:pic>
      <p:sp>
        <p:nvSpPr>
          <p:cNvPr id="16" name="Text Box 8"/>
          <p:cNvSpPr txBox="1"/>
          <p:nvPr/>
        </p:nvSpPr>
        <p:spPr>
          <a:xfrm>
            <a:off x="517525" y="6085840"/>
            <a:ext cx="5503545" cy="645160"/>
          </a:xfrm>
          <a:prstGeom prst="rect">
            <a:avLst/>
          </a:prstGeom>
          <a:noFill/>
        </p:spPr>
        <p:txBody>
          <a:bodyPr wrap="square" rtlCol="0">
            <a:spAutoFit/>
          </a:bodyPr>
          <a:p>
            <a:r>
              <a:rPr lang="en-US" altLang="en-US">
                <a:latin typeface="Times New Roman" panose="02020603050405020304" charset="0"/>
                <a:cs typeface="Times New Roman" panose="02020603050405020304" charset="0"/>
                <a:sym typeface="+mn-ea"/>
              </a:rPr>
              <a:t>It contains 1,331 videos covering 27 distinct motions, which can be used for similarity assessment scoring.</a:t>
            </a:r>
            <a:endParaRPr lang="en-US" altLang="en-US">
              <a:latin typeface="Times New Roman" panose="02020603050405020304" charset="0"/>
              <a:cs typeface="Times New Roman" panose="02020603050405020304" charset="0"/>
              <a:sym typeface="+mn-ea"/>
            </a:endParaRPr>
          </a:p>
        </p:txBody>
      </p:sp>
      <p:sp>
        <p:nvSpPr>
          <p:cNvPr id="34" name="圆角矩形 33"/>
          <p:cNvSpPr/>
          <p:nvPr/>
        </p:nvSpPr>
        <p:spPr>
          <a:xfrm>
            <a:off x="7944168" y="4105275"/>
            <a:ext cx="1981200" cy="542925"/>
          </a:xfrm>
          <a:prstGeom prst="roundRect">
            <a:avLst/>
          </a:prstGeom>
          <a:solidFill>
            <a:schemeClr val="accent6">
              <a:lumMod val="75000"/>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Input sequence </a:t>
            </a:r>
            <a:endParaRPr lang="en-US" altLang="zh-CN" b="1">
              <a:solidFill>
                <a:schemeClr val="tx1"/>
              </a:solidFill>
              <a:latin typeface="Times New Roman" panose="02020603050405020304" charset="0"/>
              <a:cs typeface="Times New Roman" panose="02020603050405020304" charset="0"/>
            </a:endParaRPr>
          </a:p>
        </p:txBody>
      </p:sp>
      <p:cxnSp>
        <p:nvCxnSpPr>
          <p:cNvPr id="82" name="直接箭头连接符 81"/>
          <p:cNvCxnSpPr/>
          <p:nvPr/>
        </p:nvCxnSpPr>
        <p:spPr>
          <a:xfrm>
            <a:off x="6835458" y="2291715"/>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sp>
        <p:nvSpPr>
          <p:cNvPr id="35" name="圆角矩形 34"/>
          <p:cNvSpPr/>
          <p:nvPr/>
        </p:nvSpPr>
        <p:spPr>
          <a:xfrm>
            <a:off x="5831840" y="1731645"/>
            <a:ext cx="1981200" cy="542925"/>
          </a:xfrm>
          <a:prstGeom prst="roundRect">
            <a:avLst/>
          </a:prstGeom>
          <a:solidFill>
            <a:schemeClr val="accent2">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RGB 1 captured </a:t>
            </a:r>
            <a:endParaRPr lang="en-US" altLang="zh-CN" b="1">
              <a:solidFill>
                <a:schemeClr val="tx1"/>
              </a:solidFill>
              <a:latin typeface="Times New Roman" panose="02020603050405020304" charset="0"/>
              <a:cs typeface="Times New Roman" panose="02020603050405020304" charset="0"/>
            </a:endParaRPr>
          </a:p>
        </p:txBody>
      </p:sp>
      <p:cxnSp>
        <p:nvCxnSpPr>
          <p:cNvPr id="37" name="直接箭头连接符 36"/>
          <p:cNvCxnSpPr/>
          <p:nvPr/>
        </p:nvCxnSpPr>
        <p:spPr>
          <a:xfrm>
            <a:off x="8948103" y="2291715"/>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sp>
        <p:nvSpPr>
          <p:cNvPr id="44" name="圆角矩形 43"/>
          <p:cNvSpPr/>
          <p:nvPr/>
        </p:nvSpPr>
        <p:spPr>
          <a:xfrm>
            <a:off x="7944485" y="1731645"/>
            <a:ext cx="1981200" cy="542925"/>
          </a:xfrm>
          <a:prstGeom prst="roundRect">
            <a:avLst/>
          </a:prstGeom>
          <a:solidFill>
            <a:schemeClr val="accent2">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RGB 1 captured </a:t>
            </a:r>
            <a:endParaRPr lang="en-US" altLang="zh-CN" b="1">
              <a:solidFill>
                <a:schemeClr val="tx1"/>
              </a:solidFill>
              <a:latin typeface="Times New Roman" panose="02020603050405020304" charset="0"/>
              <a:cs typeface="Times New Roman" panose="02020603050405020304" charset="0"/>
            </a:endParaRPr>
          </a:p>
        </p:txBody>
      </p:sp>
      <p:cxnSp>
        <p:nvCxnSpPr>
          <p:cNvPr id="45" name="直接箭头连接符 44"/>
          <p:cNvCxnSpPr/>
          <p:nvPr/>
        </p:nvCxnSpPr>
        <p:spPr>
          <a:xfrm>
            <a:off x="11109643" y="2291715"/>
            <a:ext cx="2540" cy="29019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sp>
        <p:nvSpPr>
          <p:cNvPr id="47" name="圆角矩形 46"/>
          <p:cNvSpPr/>
          <p:nvPr/>
        </p:nvSpPr>
        <p:spPr>
          <a:xfrm>
            <a:off x="10057130" y="1731645"/>
            <a:ext cx="1981200" cy="542925"/>
          </a:xfrm>
          <a:prstGeom prst="roundRect">
            <a:avLst/>
          </a:prstGeom>
          <a:solidFill>
            <a:schemeClr val="accent2">
              <a:alpha val="20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RGB 1 captured </a:t>
            </a:r>
            <a:endParaRPr lang="en-US" altLang="zh-CN" b="1">
              <a:solidFill>
                <a:schemeClr val="tx1"/>
              </a:solidFill>
              <a:latin typeface="Times New Roman" panose="02020603050405020304" charset="0"/>
              <a:cs typeface="Times New Roman" panose="02020603050405020304" charset="0"/>
            </a:endParaRPr>
          </a:p>
        </p:txBody>
      </p:sp>
      <p:sp>
        <p:nvSpPr>
          <p:cNvPr id="48" name="圆角矩形 47"/>
          <p:cNvSpPr/>
          <p:nvPr/>
        </p:nvSpPr>
        <p:spPr>
          <a:xfrm>
            <a:off x="6379845" y="2587625"/>
            <a:ext cx="5196205" cy="542925"/>
          </a:xfrm>
          <a:prstGeom prst="roundRect">
            <a:avLst/>
          </a:prstGeom>
          <a:solidFill>
            <a:schemeClr val="accent4">
              <a:lumMod val="75000"/>
              <a:alpha val="13000"/>
            </a:schemeClr>
          </a:solidFill>
          <a:ln w="25400">
            <a:solidFill>
              <a:schemeClr val="tx2">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latin typeface="Times New Roman" panose="02020603050405020304" charset="0"/>
                <a:cs typeface="Times New Roman" panose="02020603050405020304" charset="0"/>
              </a:rPr>
              <a:t>3d sequence </a:t>
            </a:r>
            <a:endParaRPr lang="en-US" altLang="zh-CN" b="1">
              <a:solidFill>
                <a:schemeClr val="tx1"/>
              </a:solidFill>
              <a:latin typeface="Times New Roman" panose="02020603050405020304" charset="0"/>
              <a:cs typeface="Times New Roman" panose="02020603050405020304" charset="0"/>
            </a:endParaRPr>
          </a:p>
        </p:txBody>
      </p:sp>
      <p:cxnSp>
        <p:nvCxnSpPr>
          <p:cNvPr id="49" name="直接箭头连接符 48"/>
          <p:cNvCxnSpPr/>
          <p:nvPr/>
        </p:nvCxnSpPr>
        <p:spPr>
          <a:xfrm>
            <a:off x="8454073" y="3126740"/>
            <a:ext cx="11430" cy="96075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p:nvPr/>
        </p:nvCxnSpPr>
        <p:spPr>
          <a:xfrm>
            <a:off x="9369743" y="3134360"/>
            <a:ext cx="11430" cy="960755"/>
          </a:xfrm>
          <a:prstGeom prst="straightConnector1">
            <a:avLst/>
          </a:prstGeom>
          <a:ln w="25400">
            <a:solidFill>
              <a:schemeClr val="tx2"/>
            </a:solidFill>
            <a:tailEnd type="arrow"/>
          </a:ln>
        </p:spPr>
        <p:style>
          <a:lnRef idx="2">
            <a:schemeClr val="accent1"/>
          </a:lnRef>
          <a:fillRef idx="0">
            <a:srgbClr val="FFFFFF"/>
          </a:fillRef>
          <a:effectRef idx="0">
            <a:srgbClr val="FFFFFF"/>
          </a:effectRef>
          <a:fontRef idx="minor">
            <a:schemeClr val="tx1"/>
          </a:fontRef>
        </p:style>
      </p:cxnSp>
      <p:sp>
        <p:nvSpPr>
          <p:cNvPr id="51" name="文本框 50"/>
          <p:cNvSpPr txBox="1"/>
          <p:nvPr/>
        </p:nvSpPr>
        <p:spPr>
          <a:xfrm>
            <a:off x="6380480" y="3273425"/>
            <a:ext cx="2127885" cy="64516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Cut (if the sequence is longer than 100)</a:t>
            </a:r>
            <a:endParaRPr lang="en-US" altLang="zh-CN" b="1">
              <a:latin typeface="Times New Roman" panose="02020603050405020304" charset="0"/>
              <a:cs typeface="Times New Roman" panose="02020603050405020304" charset="0"/>
            </a:endParaRPr>
          </a:p>
        </p:txBody>
      </p:sp>
      <p:sp>
        <p:nvSpPr>
          <p:cNvPr id="52" name="文本框 51"/>
          <p:cNvSpPr txBox="1"/>
          <p:nvPr/>
        </p:nvSpPr>
        <p:spPr>
          <a:xfrm>
            <a:off x="9373870" y="3186430"/>
            <a:ext cx="2564765" cy="92202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Pad with zeros (if the sequence is shorter than 100).</a:t>
            </a:r>
            <a:endParaRPr lang="en-US" altLang="zh-CN" b="1">
              <a:latin typeface="Times New Roman" panose="02020603050405020304" charset="0"/>
              <a:cs typeface="Times New Roman" panose="02020603050405020304" charset="0"/>
            </a:endParaRPr>
          </a:p>
        </p:txBody>
      </p:sp>
      <p:sp>
        <p:nvSpPr>
          <p:cNvPr id="53" name="Text Box 8"/>
          <p:cNvSpPr txBox="1"/>
          <p:nvPr/>
        </p:nvSpPr>
        <p:spPr>
          <a:xfrm>
            <a:off x="5831840" y="4863465"/>
            <a:ext cx="6106795" cy="1753235"/>
          </a:xfrm>
          <a:prstGeom prst="rect">
            <a:avLst/>
          </a:prstGeom>
          <a:noFill/>
        </p:spPr>
        <p:txBody>
          <a:bodyPr wrap="square" rtlCol="0">
            <a:spAutoFit/>
          </a:bodyPr>
          <a:p>
            <a:r>
              <a:rPr lang="en-US" altLang="en-US">
                <a:latin typeface="Times New Roman" panose="02020603050405020304" charset="0"/>
                <a:cs typeface="Times New Roman" panose="02020603050405020304" charset="0"/>
                <a:sym typeface="+mn-ea"/>
              </a:rPr>
              <a:t>The original videos have frame counts ranging from </a:t>
            </a:r>
            <a:r>
              <a:rPr lang="en-US" altLang="en-US" b="1">
                <a:latin typeface="Times New Roman" panose="02020603050405020304" charset="0"/>
                <a:cs typeface="Times New Roman" panose="02020603050405020304" charset="0"/>
                <a:sym typeface="+mn-ea"/>
              </a:rPr>
              <a:t>20 to 200.</a:t>
            </a:r>
            <a:endParaRPr lang="en-US" altLang="en-US" b="1">
              <a:latin typeface="Times New Roman" panose="02020603050405020304" charset="0"/>
              <a:cs typeface="Times New Roman" panose="02020603050405020304" charset="0"/>
              <a:sym typeface="+mn-ea"/>
            </a:endParaRPr>
          </a:p>
          <a:p>
            <a:r>
              <a:rPr lang="en-US" altLang="en-US">
                <a:latin typeface="Times New Roman" panose="02020603050405020304" charset="0"/>
                <a:cs typeface="Times New Roman" panose="02020603050405020304" charset="0"/>
              </a:rPr>
              <a:t>To mitigate the impact of data length on experimental results, I further filtered the original dataset to retain time series with lengths between </a:t>
            </a:r>
            <a:r>
              <a:rPr lang="en-US" altLang="en-US" b="1">
                <a:latin typeface="Times New Roman" panose="02020603050405020304" charset="0"/>
                <a:cs typeface="Times New Roman" panose="02020603050405020304" charset="0"/>
              </a:rPr>
              <a:t>80 and 120 (closer to 100)</a:t>
            </a:r>
            <a:r>
              <a:rPr lang="en-US" altLang="en-US">
                <a:latin typeface="Times New Roman" panose="02020603050405020304" charset="0"/>
                <a:cs typeface="Times New Roman" panose="02020603050405020304" charset="0"/>
              </a:rPr>
              <a:t>, thereby reducing the influence of the various sequence length on the experimental outcomes.</a:t>
            </a:r>
            <a:endParaRPr lang="en-US" altLang="en-US">
              <a:latin typeface="Times New Roman" panose="02020603050405020304" charset="0"/>
              <a:cs typeface="Times New Roman" panose="02020603050405020304" charset="0"/>
            </a:endParaRPr>
          </a:p>
        </p:txBody>
      </p:sp>
      <p:pic>
        <p:nvPicPr>
          <p:cNvPr id="54" name="图片 5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17525" y="3092450"/>
            <a:ext cx="3931285" cy="3051810"/>
          </a:xfrm>
          <a:prstGeom prst="rect">
            <a:avLst/>
          </a:prstGeom>
        </p:spPr>
      </p:pic>
      <p:sp>
        <p:nvSpPr>
          <p:cNvPr id="66" name="矩形 65"/>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68" name="组合 67"/>
          <p:cNvGrpSpPr/>
          <p:nvPr/>
        </p:nvGrpSpPr>
        <p:grpSpPr>
          <a:xfrm>
            <a:off x="359326" y="167129"/>
            <a:ext cx="983091" cy="427233"/>
            <a:chOff x="6096000" y="-1871432"/>
            <a:chExt cx="2055437" cy="893255"/>
          </a:xfrm>
        </p:grpSpPr>
        <p:pic>
          <p:nvPicPr>
            <p:cNvPr id="69" name="图片 68"/>
            <p:cNvPicPr>
              <a:picLocks noChangeAspect="1"/>
            </p:cNvPicPr>
            <p:nvPr/>
          </p:nvPicPr>
          <p:blipFill rotWithShape="1">
            <a:blip r:embed="rId3"/>
            <a:srcRect r="63685"/>
            <a:stretch>
              <a:fillRect/>
            </a:stretch>
          </p:blipFill>
          <p:spPr>
            <a:xfrm>
              <a:off x="6096000" y="-1871432"/>
              <a:ext cx="702733" cy="893255"/>
            </a:xfrm>
            <a:prstGeom prst="rect">
              <a:avLst/>
            </a:prstGeom>
          </p:spPr>
        </p:pic>
        <p:pic>
          <p:nvPicPr>
            <p:cNvPr id="70" name="图片 6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56" name="文本框 55"/>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57" name="文本框 56"/>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58" name="文本框 57"/>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60" name="文本框 59"/>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61" name="文本框 60"/>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65" name="矩形 64"/>
          <p:cNvSpPr/>
          <p:nvPr/>
        </p:nvSpPr>
        <p:spPr>
          <a:xfrm>
            <a:off x="6092190" y="-1905"/>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67" name="文本框 66"/>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37435" y="1889760"/>
            <a:ext cx="917130" cy="90364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4130037" y="2080158"/>
            <a:ext cx="3931924" cy="521970"/>
          </a:xfrm>
          <a:prstGeom prst="rect">
            <a:avLst/>
          </a:prstGeom>
          <a:noFill/>
        </p:spPr>
        <p:txBody>
          <a:bodyPr wrap="square" rtlCol="0">
            <a:spAutoFit/>
          </a:bodyPr>
          <a:lstStyle/>
          <a:p>
            <a:pPr algn="ctr"/>
            <a:r>
              <a:rPr kumimoji="1" lang="en-US" altLang="zh-CN" sz="2800" b="1" dirty="0">
                <a:solidFill>
                  <a:schemeClr val="bg1"/>
                </a:solidFill>
                <a:latin typeface="Times New Roman" panose="02020603050405020304" charset="0"/>
                <a:cs typeface="Times New Roman" panose="02020603050405020304" charset="0"/>
              </a:rPr>
              <a:t>04</a:t>
            </a:r>
            <a:endParaRPr kumimoji="1" lang="en-US" altLang="zh-CN" sz="2800" b="1" dirty="0">
              <a:solidFill>
                <a:schemeClr val="bg1"/>
              </a:solidFill>
              <a:latin typeface="Times New Roman" panose="02020603050405020304" charset="0"/>
              <a:cs typeface="Times New Roman" panose="02020603050405020304" charset="0"/>
            </a:endParaRPr>
          </a:p>
        </p:txBody>
      </p:sp>
      <p:sp>
        <p:nvSpPr>
          <p:cNvPr id="6" name="文本框 5"/>
          <p:cNvSpPr txBox="1"/>
          <p:nvPr/>
        </p:nvSpPr>
        <p:spPr>
          <a:xfrm>
            <a:off x="2112165" y="3374284"/>
            <a:ext cx="7967671" cy="1076325"/>
          </a:xfrm>
          <a:prstGeom prst="rect">
            <a:avLst/>
          </a:prstGeom>
          <a:noFill/>
        </p:spPr>
        <p:txBody>
          <a:bodyPr wrap="square" rtlCol="0">
            <a:spAutoFit/>
          </a:bodyPr>
          <a:lstStyle/>
          <a:p>
            <a:pPr indent="0" algn="ctr">
              <a:buSzPct val="85000"/>
              <a:buFont typeface="Wingdings" panose="05000000000000000000" pitchFamily="2" charset="2"/>
              <a:buNone/>
            </a:pPr>
            <a:r>
              <a:rPr kumimoji="1" lang="en-US" altLang="zh-CN" sz="4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Experimental Results</a:t>
            </a:r>
            <a:endParaRPr kumimoji="1" lang="en-US" altLang="zh-CN" sz="4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a:p>
            <a:pPr indent="0" algn="l">
              <a:buSzPct val="85000"/>
              <a:buFont typeface="Wingdings" panose="05000000000000000000" pitchFamily="2" charset="2"/>
              <a:buNone/>
            </a:pPr>
            <a:endParaRPr kumimoji="1" lang="en-US" altLang="zh-CN" sz="20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7" name="矩形 6"/>
          <p:cNvSpPr/>
          <p:nvPr/>
        </p:nvSpPr>
        <p:spPr>
          <a:xfrm>
            <a:off x="0" y="6370320"/>
            <a:ext cx="12192000" cy="4876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Arial" panose="020B0604020202020204" pitchFamily="34" charset="0"/>
              <a:cs typeface="Arial" panose="020B0604020202020204" pitchFamily="34" charset="0"/>
            </a:endParaRPr>
          </a:p>
        </p:txBody>
      </p:sp>
      <p:sp>
        <p:nvSpPr>
          <p:cNvPr id="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bg1"/>
                </a:solidFill>
                <a:latin typeface="Arial" panose="020B0604020202020204" pitchFamily="34" charset="0"/>
                <a:cs typeface="Arial" panose="020B0604020202020204" pitchFamily="34" charset="0"/>
              </a:rPr>
            </a:fld>
            <a:endParaRPr kumimoji="1" lang="zh-CN" altLang="en-US" sz="18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25" y="874395"/>
            <a:ext cx="10717530" cy="460375"/>
          </a:xfrm>
          <a:prstGeom prst="rect">
            <a:avLst/>
          </a:prstGeom>
          <a:noFill/>
        </p:spPr>
        <p:txBody>
          <a:bodyPr wrap="square">
            <a:spAutoFit/>
          </a:bodyPr>
          <a:p>
            <a:pPr marL="457200" indent="-457200" algn="l">
              <a:buSzPct val="85000"/>
              <a:buFont typeface="Wingdings" panose="05000000000000000000" pitchFamily="2" charset="2"/>
              <a:buChar char="Ø"/>
            </a:pPr>
            <a:r>
              <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Results: Motion Similarity (Transformer Model)</a:t>
            </a: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pic>
        <p:nvPicPr>
          <p:cNvPr id="18" name="图片 4"/>
          <p:cNvPicPr>
            <a:picLocks noChangeAspect="1"/>
          </p:cNvPicPr>
          <p:nvPr/>
        </p:nvPicPr>
        <p:blipFill>
          <a:blip r:embed="rId1"/>
          <a:srcRect t="6604"/>
          <a:stretch>
            <a:fillRect/>
          </a:stretch>
        </p:blipFill>
        <p:spPr>
          <a:xfrm>
            <a:off x="517684" y="2486343"/>
            <a:ext cx="5271135" cy="2092325"/>
          </a:xfrm>
          <a:prstGeom prst="rect">
            <a:avLst/>
          </a:prstGeom>
          <a:noFill/>
          <a:ln>
            <a:noFill/>
          </a:ln>
        </p:spPr>
      </p:pic>
      <p:pic>
        <p:nvPicPr>
          <p:cNvPr id="46" name="图片 5"/>
          <p:cNvPicPr>
            <a:picLocks noChangeAspect="1"/>
          </p:cNvPicPr>
          <p:nvPr/>
        </p:nvPicPr>
        <p:blipFill>
          <a:blip r:embed="rId2"/>
          <a:srcRect t="7306"/>
          <a:stretch>
            <a:fillRect/>
          </a:stretch>
        </p:blipFill>
        <p:spPr>
          <a:xfrm>
            <a:off x="5967095" y="2486660"/>
            <a:ext cx="5563235" cy="2092960"/>
          </a:xfrm>
          <a:prstGeom prst="rect">
            <a:avLst/>
          </a:prstGeom>
          <a:noFill/>
          <a:ln>
            <a:noFill/>
          </a:ln>
        </p:spPr>
      </p:pic>
      <p:sp>
        <p:nvSpPr>
          <p:cNvPr id="20" name="文本框 19"/>
          <p:cNvSpPr txBox="1"/>
          <p:nvPr/>
        </p:nvSpPr>
        <p:spPr>
          <a:xfrm>
            <a:off x="438468" y="1502093"/>
            <a:ext cx="5080000" cy="337185"/>
          </a:xfrm>
          <a:prstGeom prst="rect">
            <a:avLst/>
          </a:prstGeom>
        </p:spPr>
        <p:txBody>
          <a:bodyPr>
            <a:spAutoFit/>
          </a:bodyPr>
          <a:p>
            <a:pPr algn="l"/>
            <a:r>
              <a:rPr lang="en-US" altLang="zh-CN" sz="1600">
                <a:latin typeface="Times New Roman" panose="02020603050405020304" charset="0"/>
                <a:cs typeface="Times New Roman" panose="02020603050405020304" charset="0"/>
              </a:rPr>
              <a:t>Objective:</a:t>
            </a:r>
            <a:r>
              <a:rPr lang="en-US" altLang="zh-CN" sz="1600" b="1">
                <a:latin typeface="Times New Roman" panose="02020603050405020304" charset="0"/>
                <a:cs typeface="Times New Roman" panose="02020603050405020304" charset="0"/>
              </a:rPr>
              <a:t> Binary Cross-Entropy Loss.</a:t>
            </a:r>
            <a:endParaRPr lang="en-US" altLang="zh-CN" sz="1600" b="1">
              <a:latin typeface="Times New Roman" panose="02020603050405020304" charset="0"/>
              <a:cs typeface="Times New Roman" panose="02020603050405020304" charset="0"/>
            </a:endParaRPr>
          </a:p>
        </p:txBody>
      </p:sp>
      <p:sp>
        <p:nvSpPr>
          <p:cNvPr id="27" name="文本框 26"/>
          <p:cNvSpPr txBox="1"/>
          <p:nvPr/>
        </p:nvSpPr>
        <p:spPr>
          <a:xfrm>
            <a:off x="695325" y="4397693"/>
            <a:ext cx="5080000" cy="460375"/>
          </a:xfrm>
          <a:prstGeom prst="rect">
            <a:avLst/>
          </a:prstGeom>
        </p:spPr>
        <p:txBody>
          <a:bodyPr>
            <a:spAutoFit/>
          </a:bodyPr>
          <a:p>
            <a:pPr marL="266700" indent="266700" algn="ctr"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Epoch-wise training/testing metrics</a:t>
            </a:r>
            <a:endParaRPr lang="en-US" altLang="zh-CN" sz="1600">
              <a:latin typeface="Times New Roman" panose="02020603050405020304"/>
              <a:ea typeface="宋体" panose="02010600030101010101" pitchFamily="2" charset="-122"/>
            </a:endParaRPr>
          </a:p>
        </p:txBody>
      </p:sp>
      <p:sp>
        <p:nvSpPr>
          <p:cNvPr id="29" name="文本框 28"/>
          <p:cNvSpPr txBox="1"/>
          <p:nvPr/>
        </p:nvSpPr>
        <p:spPr>
          <a:xfrm>
            <a:off x="6496685" y="4397693"/>
            <a:ext cx="5080000" cy="460375"/>
          </a:xfrm>
          <a:prstGeom prst="rect">
            <a:avLst/>
          </a:prstGeom>
        </p:spPr>
        <p:txBody>
          <a:bodyPr>
            <a:spAutoFit/>
          </a:bodyPr>
          <a:p>
            <a:pPr marL="0" indent="0" algn="ctr"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Epoch-wise training/testing metrics on the modified dataset</a:t>
            </a:r>
            <a:endParaRPr lang="en-US" altLang="zh-CN" sz="1600">
              <a:latin typeface="Times New Roman" panose="02020603050405020304"/>
              <a:ea typeface="宋体" panose="02010600030101010101" pitchFamily="2" charset="-122"/>
            </a:endParaRPr>
          </a:p>
        </p:txBody>
      </p:sp>
      <p:pic>
        <p:nvPicPr>
          <p:cNvPr id="2" name="图片 1"/>
          <p:cNvPicPr/>
          <p:nvPr/>
        </p:nvPicPr>
        <p:blipFill>
          <a:blip r:embed="rId3"/>
          <a:stretch>
            <a:fillRect/>
          </a:stretch>
        </p:blipFill>
        <p:spPr>
          <a:xfrm>
            <a:off x="438468" y="1923415"/>
            <a:ext cx="4826000" cy="563245"/>
          </a:xfrm>
          <a:prstGeom prst="rect">
            <a:avLst/>
          </a:prstGeom>
        </p:spPr>
      </p:pic>
      <p:sp>
        <p:nvSpPr>
          <p:cNvPr id="3" name="文本框 2"/>
          <p:cNvSpPr txBox="1"/>
          <p:nvPr/>
        </p:nvSpPr>
        <p:spPr>
          <a:xfrm>
            <a:off x="586423" y="4724718"/>
            <a:ext cx="5080000" cy="1938020"/>
          </a:xfrm>
          <a:prstGeom prst="rect">
            <a:avLst/>
          </a:prstGeom>
        </p:spPr>
        <p:txBody>
          <a:bodyPr>
            <a:spAutoFit/>
          </a:bodyPr>
          <a:p>
            <a:pPr marL="266700" indent="2667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The training accuracy converged and stabilized at approximately 87%, with the corresponding training loss settling around 0.3. When evaluated on the unseen test set, the model achieved an accuracy of approximately 80%, with an associated test loss of approximately 0.45.</a:t>
            </a:r>
            <a:endParaRPr lang="en-US" altLang="zh-CN" sz="1600">
              <a:latin typeface="Times New Roman" panose="02020603050405020304"/>
              <a:ea typeface="宋体" panose="02010600030101010101" pitchFamily="2" charset="-122"/>
            </a:endParaRPr>
          </a:p>
        </p:txBody>
      </p:sp>
      <p:sp>
        <p:nvSpPr>
          <p:cNvPr id="7" name="文本框 6"/>
          <p:cNvSpPr txBox="1"/>
          <p:nvPr/>
        </p:nvSpPr>
        <p:spPr>
          <a:xfrm>
            <a:off x="5666740" y="4725035"/>
            <a:ext cx="6048375" cy="1938020"/>
          </a:xfrm>
          <a:prstGeom prst="rect">
            <a:avLst/>
          </a:prstGeom>
        </p:spPr>
        <p:txBody>
          <a:bodyPr wrap="square">
            <a:spAutoFit/>
          </a:bodyPr>
          <a:p>
            <a:pPr marL="266700" indent="2667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The results demonstrated a notable improvement compared to the baseline. On the filtered training set, accuracy exceeded 90%, while the training loss decreased to approximately 0.27. Performance on the corresponding filtered test set reaching an accuracy of approximately 84% with a test loss reduced to around 0.40.</a:t>
            </a:r>
            <a:endParaRPr lang="en-US" altLang="zh-CN" sz="1600">
              <a:latin typeface="Times New Roman" panose="02020603050405020304"/>
              <a:ea typeface="宋体" panose="02010600030101010101" pitchFamily="2" charset="-122"/>
            </a:endParaRPr>
          </a:p>
        </p:txBody>
      </p:sp>
      <p:sp>
        <p:nvSpPr>
          <p:cNvPr id="66" name="矩形 65"/>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68" name="组合 67"/>
          <p:cNvGrpSpPr/>
          <p:nvPr/>
        </p:nvGrpSpPr>
        <p:grpSpPr>
          <a:xfrm>
            <a:off x="359326" y="167129"/>
            <a:ext cx="983091" cy="427233"/>
            <a:chOff x="6096000" y="-1871432"/>
            <a:chExt cx="2055437" cy="893255"/>
          </a:xfrm>
        </p:grpSpPr>
        <p:pic>
          <p:nvPicPr>
            <p:cNvPr id="69" name="图片 68"/>
            <p:cNvPicPr>
              <a:picLocks noChangeAspect="1"/>
            </p:cNvPicPr>
            <p:nvPr/>
          </p:nvPicPr>
          <p:blipFill rotWithShape="1">
            <a:blip r:embed="rId4"/>
            <a:srcRect r="63685"/>
            <a:stretch>
              <a:fillRect/>
            </a:stretch>
          </p:blipFill>
          <p:spPr>
            <a:xfrm>
              <a:off x="6096000" y="-1871432"/>
              <a:ext cx="702733" cy="893255"/>
            </a:xfrm>
            <a:prstGeom prst="rect">
              <a:avLst/>
            </a:prstGeom>
          </p:spPr>
        </p:pic>
        <p:pic>
          <p:nvPicPr>
            <p:cNvPr id="70" name="图片 69"/>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71" name="文本框 70"/>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2" name="文本框 71"/>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7" name="矩形 76"/>
          <p:cNvSpPr/>
          <p:nvPr/>
        </p:nvSpPr>
        <p:spPr>
          <a:xfrm>
            <a:off x="7453630" y="0"/>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74" name="文本框 73"/>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5" name="文本框 74"/>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6" name="文本框 75"/>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 name="文本框 7"/>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25" y="874395"/>
            <a:ext cx="10717530" cy="460375"/>
          </a:xfrm>
          <a:prstGeom prst="rect">
            <a:avLst/>
          </a:prstGeom>
          <a:noFill/>
        </p:spPr>
        <p:txBody>
          <a:bodyPr wrap="square">
            <a:spAutoFit/>
          </a:bodyPr>
          <a:p>
            <a:pPr marL="457200" indent="-457200" algn="l">
              <a:buSzPct val="85000"/>
              <a:buFont typeface="Wingdings" panose="05000000000000000000" pitchFamily="2" charset="2"/>
              <a:buChar char="Ø"/>
            </a:pPr>
            <a:r>
              <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Results: State Recognition (YOLO Group vs. Single YOLO)</a:t>
            </a: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5" name="文本框 4"/>
          <p:cNvSpPr txBox="1"/>
          <p:nvPr/>
        </p:nvSpPr>
        <p:spPr>
          <a:xfrm>
            <a:off x="586740" y="1502410"/>
            <a:ext cx="10989945" cy="675640"/>
          </a:xfrm>
          <a:prstGeom prst="rect">
            <a:avLst/>
          </a:prstGeom>
        </p:spPr>
        <p:txBody>
          <a:bodyPr wrap="square">
            <a:spAutoFit/>
          </a:bodyPr>
          <a:p>
            <a:pPr marL="0" indent="0" algn="just" defTabSz="266700">
              <a:spcBef>
                <a:spcPct val="0"/>
              </a:spcBef>
              <a:spcAft>
                <a:spcPct val="0"/>
              </a:spcAft>
            </a:pPr>
            <a:r>
              <a:rPr lang="en-US" altLang="zh-CN" sz="2000" b="1">
                <a:latin typeface="Times New Roman" panose="02020603050405020304"/>
                <a:ea typeface="宋体" panose="02010600030101010101" pitchFamily="2" charset="-122"/>
              </a:rPr>
              <a:t>Training Parameters</a:t>
            </a:r>
            <a:endParaRPr lang="en-US" altLang="zh-CN" sz="2000" b="1">
              <a:latin typeface="Times New Roman" panose="02020603050405020304"/>
              <a:ea typeface="宋体" panose="02010600030101010101" pitchFamily="2" charset="-122"/>
            </a:endParaRPr>
          </a:p>
          <a:p>
            <a:pPr marL="0" indent="0" algn="just" defTabSz="266700">
              <a:spcBef>
                <a:spcPct val="0"/>
              </a:spcBef>
              <a:spcAft>
                <a:spcPct val="0"/>
              </a:spcAft>
            </a:pPr>
            <a:endParaRPr lang="en-US" altLang="zh-CN" b="1">
              <a:latin typeface="Times New Roman" panose="02020603050405020304"/>
              <a:ea typeface="宋体" panose="02010600030101010101" pitchFamily="2" charset="-122"/>
            </a:endParaRPr>
          </a:p>
        </p:txBody>
      </p:sp>
      <p:sp>
        <p:nvSpPr>
          <p:cNvPr id="16" name="文本框 15"/>
          <p:cNvSpPr txBox="1"/>
          <p:nvPr/>
        </p:nvSpPr>
        <p:spPr>
          <a:xfrm>
            <a:off x="3292317" y="5779134"/>
            <a:ext cx="5080000" cy="460375"/>
          </a:xfrm>
          <a:prstGeom prst="rect">
            <a:avLst/>
          </a:prstGeom>
        </p:spPr>
        <p:txBody>
          <a:bodyPr>
            <a:spAutoFit/>
          </a:bodyPr>
          <a:p>
            <a:pPr marL="0" indent="0" algn="ctr"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 </a:t>
            </a:r>
            <a:endParaRPr lang="en-US" altLang="zh-CN" sz="1600">
              <a:latin typeface="Times New Roman" panose="02020603050405020304"/>
              <a:ea typeface="宋体" panose="02010600030101010101" pitchFamily="2" charset="-122"/>
            </a:endParaRPr>
          </a:p>
        </p:txBody>
      </p:sp>
      <p:graphicFrame>
        <p:nvGraphicFramePr>
          <p:cNvPr id="2" name="表格 1"/>
          <p:cNvGraphicFramePr/>
          <p:nvPr>
            <p:custDataLst>
              <p:tags r:id="rId1"/>
            </p:custDataLst>
          </p:nvPr>
        </p:nvGraphicFramePr>
        <p:xfrm>
          <a:off x="695325" y="1982470"/>
          <a:ext cx="6279515" cy="2331720"/>
        </p:xfrm>
        <a:graphic>
          <a:graphicData uri="http://schemas.openxmlformats.org/drawingml/2006/table">
            <a:tbl>
              <a:tblPr/>
              <a:tblGrid>
                <a:gridCol w="3285490"/>
                <a:gridCol w="2994025"/>
              </a:tblGrid>
              <a:tr h="388620">
                <a:tc>
                  <a:txBody>
                    <a:bodyPr/>
                    <a:p>
                      <a:pPr marL="328930" indent="0" algn="ctr">
                        <a:lnSpc>
                          <a:spcPct val="150000"/>
                        </a:lnSpc>
                        <a:spcBef>
                          <a:spcPct val="0"/>
                        </a:spcBef>
                        <a:spcAft>
                          <a:spcPct val="0"/>
                        </a:spcAft>
                      </a:pPr>
                      <a:r>
                        <a:rPr lang="en-US" altLang="zh-CN" sz="1200" b="1">
                          <a:solidFill>
                            <a:srgbClr val="000000"/>
                          </a:solidFill>
                          <a:latin typeface="Times New Roman" panose="02020603050405020304"/>
                          <a:ea typeface="宋体" panose="02010600030101010101" pitchFamily="2" charset="-122"/>
                        </a:rPr>
                        <a:t>Parameters</a:t>
                      </a:r>
                      <a:endParaRPr lang="en-US" altLang="zh-CN" sz="1200" b="1">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FF"/>
                    </a:solidFill>
                  </a:tcPr>
                </a:tc>
                <a:tc>
                  <a:txBody>
                    <a:bodyPr/>
                    <a:p>
                      <a:pPr marL="328930" indent="0" algn="ctr">
                        <a:lnSpc>
                          <a:spcPct val="150000"/>
                        </a:lnSpc>
                        <a:spcBef>
                          <a:spcPct val="0"/>
                        </a:spcBef>
                        <a:spcAft>
                          <a:spcPct val="0"/>
                        </a:spcAft>
                      </a:pPr>
                      <a:r>
                        <a:rPr lang="en-US" altLang="zh-CN" sz="1200" b="1">
                          <a:solidFill>
                            <a:srgbClr val="000000"/>
                          </a:solidFill>
                          <a:latin typeface="Times New Roman" panose="02020603050405020304"/>
                          <a:ea typeface="宋体" panose="02010600030101010101" pitchFamily="2" charset="-122"/>
                        </a:rPr>
                        <a:t>Value</a:t>
                      </a:r>
                      <a:endParaRPr lang="en-US" altLang="zh-CN" sz="1200" b="1">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FF"/>
                    </a:solidFill>
                  </a:tcPr>
                </a:tc>
              </a:tr>
              <a:tr h="388620">
                <a:tc>
                  <a:txBody>
                    <a:bodyPr/>
                    <a:p>
                      <a:pPr marL="328930" indent="0" algn="ctr">
                        <a:lnSpc>
                          <a:spcPct val="150000"/>
                        </a:lnSpc>
                        <a:spcBef>
                          <a:spcPct val="0"/>
                        </a:spcBef>
                        <a:spcAft>
                          <a:spcPct val="0"/>
                        </a:spcAft>
                      </a:pPr>
                      <a:r>
                        <a:rPr lang="en-US" altLang="zh-CN" sz="1200">
                          <a:solidFill>
                            <a:srgbClr val="000000"/>
                          </a:solidFill>
                          <a:latin typeface="Times New Roman" panose="02020603050405020304"/>
                          <a:ea typeface="宋体" panose="02010600030101010101" pitchFamily="2" charset="-122"/>
                        </a:rPr>
                        <a:t>Epochs</a:t>
                      </a:r>
                      <a:endParaRPr lang="en-US" altLang="zh-CN" sz="12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w="6350" cap="flat" cmpd="sng">
                      <a:solidFill>
                        <a:srgbClr val="000000"/>
                      </a:solidFill>
                      <a:prstDash val="solid"/>
                      <a:headEnd type="none" w="med" len="med"/>
                      <a:tailEnd type="none" w="med" len="med"/>
                    </a:lnT>
                    <a:lnB>
                      <a:noFill/>
                    </a:lnB>
                    <a:solidFill>
                      <a:srgbClr val="FFFFFF"/>
                    </a:solidFill>
                  </a:tcPr>
                </a:tc>
                <a:tc>
                  <a:txBody>
                    <a:bodyPr/>
                    <a:p>
                      <a:pPr marL="328930" indent="0" algn="ctr">
                        <a:lnSpc>
                          <a:spcPct val="150000"/>
                        </a:lnSpc>
                        <a:spcBef>
                          <a:spcPct val="0"/>
                        </a:spcBef>
                        <a:spcAft>
                          <a:spcPct val="0"/>
                        </a:spcAft>
                      </a:pPr>
                      <a:r>
                        <a:rPr lang="en-US" altLang="zh-CN" sz="1200">
                          <a:solidFill>
                            <a:srgbClr val="000000"/>
                          </a:solidFill>
                          <a:latin typeface="Times New Roman" panose="02020603050405020304"/>
                          <a:ea typeface="宋体" panose="02010600030101010101" pitchFamily="2" charset="-122"/>
                        </a:rPr>
                        <a:t>200</a:t>
                      </a:r>
                      <a:endParaRPr lang="en-US" altLang="zh-CN" sz="12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w="6350" cap="flat" cmpd="sng">
                      <a:solidFill>
                        <a:srgbClr val="000000"/>
                      </a:solidFill>
                      <a:prstDash val="solid"/>
                      <a:headEnd type="none" w="med" len="med"/>
                      <a:tailEnd type="none" w="med" len="med"/>
                    </a:lnT>
                    <a:lnB>
                      <a:noFill/>
                    </a:lnB>
                    <a:solidFill>
                      <a:srgbClr val="FFFFFF"/>
                    </a:solidFill>
                  </a:tcPr>
                </a:tc>
              </a:tr>
              <a:tr h="388620">
                <a:tc>
                  <a:txBody>
                    <a:bodyPr/>
                    <a:p>
                      <a:pPr marL="328930" indent="0" algn="ctr">
                        <a:lnSpc>
                          <a:spcPct val="150000"/>
                        </a:lnSpc>
                        <a:spcBef>
                          <a:spcPct val="0"/>
                        </a:spcBef>
                        <a:spcAft>
                          <a:spcPct val="0"/>
                        </a:spcAft>
                      </a:pPr>
                      <a:r>
                        <a:rPr lang="en-US" altLang="zh-CN" sz="1200">
                          <a:solidFill>
                            <a:srgbClr val="000000"/>
                          </a:solidFill>
                          <a:latin typeface="Times New Roman" panose="02020603050405020304"/>
                          <a:ea typeface="宋体" panose="02010600030101010101" pitchFamily="2" charset="-122"/>
                        </a:rPr>
                        <a:t>Input Image Size</a:t>
                      </a:r>
                      <a:endParaRPr lang="en-US" altLang="zh-CN" sz="12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solidFill>
                      <a:srgbClr val="FFFFFF"/>
                    </a:solidFill>
                  </a:tcPr>
                </a:tc>
                <a:tc>
                  <a:txBody>
                    <a:bodyPr/>
                    <a:p>
                      <a:pPr marL="328930" indent="0" algn="ctr">
                        <a:lnSpc>
                          <a:spcPct val="150000"/>
                        </a:lnSpc>
                        <a:spcBef>
                          <a:spcPct val="0"/>
                        </a:spcBef>
                        <a:spcAft>
                          <a:spcPct val="0"/>
                        </a:spcAft>
                      </a:pPr>
                      <a:r>
                        <a:rPr lang="en-US" altLang="zh-CN" sz="1200">
                          <a:solidFill>
                            <a:srgbClr val="000000"/>
                          </a:solidFill>
                          <a:latin typeface="Times New Roman" panose="02020603050405020304"/>
                          <a:ea typeface="宋体" panose="02010600030101010101" pitchFamily="2" charset="-122"/>
                        </a:rPr>
                        <a:t>640x640 pixels</a:t>
                      </a:r>
                      <a:endParaRPr lang="en-US" altLang="zh-CN" sz="12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solidFill>
                      <a:srgbClr val="FFFFFF"/>
                    </a:solidFill>
                  </a:tcPr>
                </a:tc>
              </a:tr>
              <a:tr h="388620">
                <a:tc>
                  <a:txBody>
                    <a:bodyPr/>
                    <a:p>
                      <a:pPr marL="328930" indent="0" algn="ctr">
                        <a:lnSpc>
                          <a:spcPct val="150000"/>
                        </a:lnSpc>
                        <a:spcBef>
                          <a:spcPct val="0"/>
                        </a:spcBef>
                        <a:spcAft>
                          <a:spcPct val="0"/>
                        </a:spcAft>
                      </a:pPr>
                      <a:r>
                        <a:rPr lang="en-US" altLang="zh-CN" sz="1200">
                          <a:solidFill>
                            <a:srgbClr val="000000"/>
                          </a:solidFill>
                          <a:latin typeface="Times New Roman" panose="02020603050405020304"/>
                          <a:ea typeface="宋体" panose="02010600030101010101" pitchFamily="2" charset="-122"/>
                        </a:rPr>
                        <a:t>Training Environment</a:t>
                      </a:r>
                      <a:endParaRPr lang="en-US" altLang="zh-CN" sz="12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solidFill>
                      <a:srgbClr val="FFFFFF"/>
                    </a:solidFill>
                  </a:tcPr>
                </a:tc>
                <a:tc>
                  <a:txBody>
                    <a:bodyPr/>
                    <a:p>
                      <a:pPr marL="328930" indent="0" algn="ctr">
                        <a:lnSpc>
                          <a:spcPct val="150000"/>
                        </a:lnSpc>
                        <a:spcBef>
                          <a:spcPct val="0"/>
                        </a:spcBef>
                        <a:spcAft>
                          <a:spcPct val="0"/>
                        </a:spcAft>
                      </a:pPr>
                      <a:r>
                        <a:rPr lang="en-US" altLang="zh-CN" sz="1200">
                          <a:solidFill>
                            <a:srgbClr val="000000"/>
                          </a:solidFill>
                          <a:latin typeface="Times New Roman" panose="02020603050405020304"/>
                          <a:ea typeface="宋体" panose="02010600030101010101" pitchFamily="2" charset="-122"/>
                        </a:rPr>
                        <a:t>NVIDIA RTX A4000</a:t>
                      </a:r>
                      <a:endParaRPr lang="en-US" altLang="zh-CN" sz="12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solidFill>
                      <a:srgbClr val="FFFFFF"/>
                    </a:solidFill>
                  </a:tcPr>
                </a:tc>
              </a:tr>
              <a:tr h="388620">
                <a:tc>
                  <a:txBody>
                    <a:bodyPr/>
                    <a:p>
                      <a:pPr marL="328930" indent="0" algn="ctr">
                        <a:lnSpc>
                          <a:spcPct val="150000"/>
                        </a:lnSpc>
                        <a:spcBef>
                          <a:spcPct val="0"/>
                        </a:spcBef>
                        <a:spcAft>
                          <a:spcPct val="0"/>
                        </a:spcAft>
                      </a:pPr>
                      <a:r>
                        <a:rPr lang="en-US" altLang="zh-CN" sz="1200">
                          <a:solidFill>
                            <a:srgbClr val="000000"/>
                          </a:solidFill>
                          <a:latin typeface="Times New Roman" panose="02020603050405020304"/>
                          <a:ea typeface="宋体" panose="02010600030101010101" pitchFamily="2" charset="-122"/>
                        </a:rPr>
                        <a:t>Batch Size</a:t>
                      </a:r>
                      <a:endParaRPr lang="en-US" altLang="zh-CN" sz="12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solidFill>
                      <a:srgbClr val="FFFFFF"/>
                    </a:solidFill>
                  </a:tcPr>
                </a:tc>
                <a:tc>
                  <a:txBody>
                    <a:bodyPr/>
                    <a:p>
                      <a:pPr marL="328930" indent="0" algn="ctr">
                        <a:lnSpc>
                          <a:spcPct val="150000"/>
                        </a:lnSpc>
                        <a:spcBef>
                          <a:spcPct val="0"/>
                        </a:spcBef>
                        <a:spcAft>
                          <a:spcPct val="0"/>
                        </a:spcAft>
                      </a:pPr>
                      <a:r>
                        <a:rPr lang="en-US" altLang="zh-CN" sz="1200">
                          <a:solidFill>
                            <a:srgbClr val="000000"/>
                          </a:solidFill>
                          <a:latin typeface="Times New Roman" panose="02020603050405020304"/>
                          <a:ea typeface="宋体" panose="02010600030101010101" pitchFamily="2" charset="-122"/>
                        </a:rPr>
                        <a:t>64</a:t>
                      </a:r>
                      <a:endParaRPr lang="en-US" altLang="zh-CN" sz="12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solidFill>
                      <a:srgbClr val="FFFFFF"/>
                    </a:solidFill>
                  </a:tcPr>
                </a:tc>
              </a:tr>
              <a:tr h="388620">
                <a:tc>
                  <a:txBody>
                    <a:bodyPr/>
                    <a:p>
                      <a:pPr marL="328930" indent="0" algn="ctr">
                        <a:lnSpc>
                          <a:spcPct val="150000"/>
                        </a:lnSpc>
                        <a:spcBef>
                          <a:spcPct val="0"/>
                        </a:spcBef>
                        <a:spcAft>
                          <a:spcPct val="0"/>
                        </a:spcAft>
                      </a:pPr>
                      <a:r>
                        <a:rPr lang="en-US" altLang="zh-CN" sz="1200">
                          <a:solidFill>
                            <a:srgbClr val="000000"/>
                          </a:solidFill>
                          <a:latin typeface="Times New Roman" panose="02020603050405020304"/>
                          <a:ea typeface="宋体" panose="02010600030101010101" pitchFamily="2" charset="-122"/>
                        </a:rPr>
                        <a:t>Base Model</a:t>
                      </a:r>
                      <a:endParaRPr lang="en-US" altLang="zh-CN" sz="12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w="19050" cap="flat" cmpd="sng">
                      <a:solidFill>
                        <a:srgbClr val="000000"/>
                      </a:solidFill>
                      <a:prstDash val="solid"/>
                      <a:headEnd type="none" w="med" len="med"/>
                      <a:tailEnd type="none" w="med" len="med"/>
                    </a:lnB>
                    <a:solidFill>
                      <a:srgbClr val="FFFFFF"/>
                    </a:solidFill>
                  </a:tcPr>
                </a:tc>
                <a:tc>
                  <a:txBody>
                    <a:bodyPr/>
                    <a:p>
                      <a:pPr marL="328930" indent="0" algn="ctr">
                        <a:lnSpc>
                          <a:spcPct val="150000"/>
                        </a:lnSpc>
                        <a:spcBef>
                          <a:spcPct val="0"/>
                        </a:spcBef>
                        <a:spcAft>
                          <a:spcPct val="0"/>
                        </a:spcAft>
                      </a:pPr>
                      <a:r>
                        <a:rPr lang="en-US" altLang="zh-CN" sz="1200">
                          <a:solidFill>
                            <a:srgbClr val="000000"/>
                          </a:solidFill>
                          <a:latin typeface="Times New Roman" panose="02020603050405020304"/>
                          <a:ea typeface="宋体" panose="02010600030101010101" pitchFamily="2" charset="-122"/>
                        </a:rPr>
                        <a:t>yolov8s.</a:t>
                      </a:r>
                      <a:endParaRPr lang="en-US" altLang="zh-CN" sz="12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w="19050" cap="flat" cmpd="sng">
                      <a:solidFill>
                        <a:srgbClr val="000000"/>
                      </a:solidFill>
                      <a:prstDash val="solid"/>
                      <a:headEnd type="none" w="med" len="med"/>
                      <a:tailEnd type="none" w="med" len="med"/>
                    </a:lnB>
                    <a:solidFill>
                      <a:srgbClr val="FFFFFF"/>
                    </a:solidFill>
                  </a:tcPr>
                </a:tc>
              </a:tr>
            </a:tbl>
          </a:graphicData>
        </a:graphic>
      </p:graphicFrame>
      <p:graphicFrame>
        <p:nvGraphicFramePr>
          <p:cNvPr id="9" name="表格 8"/>
          <p:cNvGraphicFramePr/>
          <p:nvPr>
            <p:custDataLst>
              <p:tags r:id="rId2"/>
            </p:custDataLst>
          </p:nvPr>
        </p:nvGraphicFramePr>
        <p:xfrm>
          <a:off x="7367905" y="1541780"/>
          <a:ext cx="4086860" cy="4737735"/>
        </p:xfrm>
        <a:graphic>
          <a:graphicData uri="http://schemas.openxmlformats.org/drawingml/2006/table">
            <a:tbl>
              <a:tblPr firstRow="1" bandRow="1">
                <a:tableStyleId>{5C22544A-7EE6-4342-B048-85BDC9FD1C3A}</a:tableStyleId>
              </a:tblPr>
              <a:tblGrid>
                <a:gridCol w="2043430"/>
                <a:gridCol w="2043430"/>
              </a:tblGrid>
              <a:tr h="768350">
                <a:tc>
                  <a:txBody>
                    <a:bodyPr/>
                    <a:p>
                      <a:pPr algn="ctr">
                        <a:buNone/>
                      </a:pPr>
                      <a:r>
                        <a:rPr lang="en-US" altLang="zh-CN"/>
                        <a:t>Stage</a:t>
                      </a:r>
                      <a:endParaRPr lang="en-US" altLang="zh-CN"/>
                    </a:p>
                  </a:txBody>
                  <a:tcPr anchor="ctr">
                    <a:solidFill>
                      <a:schemeClr val="accent1">
                        <a:lumMod val="50000"/>
                      </a:schemeClr>
                    </a:solidFill>
                  </a:tcPr>
                </a:tc>
                <a:tc>
                  <a:txBody>
                    <a:bodyPr/>
                    <a:p>
                      <a:pPr>
                        <a:buNone/>
                      </a:pPr>
                      <a:r>
                        <a:rPr lang="en-US" altLang="zh-CN"/>
                        <a:t>Image_number</a:t>
                      </a:r>
                      <a:endParaRPr lang="en-US" altLang="zh-CN"/>
                    </a:p>
                  </a:txBody>
                  <a:tcPr anchor="ctr">
                    <a:solidFill>
                      <a:schemeClr val="accent1">
                        <a:lumMod val="50000"/>
                      </a:schemeClr>
                    </a:solidFill>
                  </a:tcPr>
                </a:tc>
              </a:tr>
              <a:tr h="661035">
                <a:tc>
                  <a:txBody>
                    <a:bodyPr/>
                    <a:p>
                      <a:pPr>
                        <a:buNone/>
                      </a:pPr>
                      <a:r>
                        <a:rPr lang="en-US" altLang="zh-CN"/>
                        <a:t>stage_1</a:t>
                      </a:r>
                      <a:endParaRPr lang="en-US" altLang="zh-CN"/>
                    </a:p>
                  </a:txBody>
                  <a:tcPr anchor="ctr">
                    <a:solidFill>
                      <a:schemeClr val="accent1">
                        <a:tint val="40000"/>
                        <a:alpha val="21000"/>
                      </a:schemeClr>
                    </a:solidFill>
                  </a:tcPr>
                </a:tc>
                <a:tc>
                  <a:txBody>
                    <a:bodyPr/>
                    <a:p>
                      <a:pPr>
                        <a:buNone/>
                      </a:pPr>
                      <a:r>
                        <a:rPr lang="en-US" altLang="zh-CN"/>
                        <a:t>119</a:t>
                      </a:r>
                      <a:endParaRPr lang="en-US" altLang="zh-CN"/>
                    </a:p>
                  </a:txBody>
                  <a:tcPr anchor="ctr">
                    <a:solidFill>
                      <a:schemeClr val="accent1">
                        <a:tint val="40000"/>
                        <a:alpha val="21000"/>
                      </a:schemeClr>
                    </a:solidFill>
                  </a:tcPr>
                </a:tc>
              </a:tr>
              <a:tr h="662305">
                <a:tc>
                  <a:txBody>
                    <a:bodyPr/>
                    <a:p>
                      <a:pPr>
                        <a:buNone/>
                      </a:pPr>
                      <a:r>
                        <a:rPr lang="en-US" altLang="zh-CN"/>
                        <a:t>stage_2</a:t>
                      </a:r>
                      <a:endParaRPr lang="en-US" altLang="zh-CN"/>
                    </a:p>
                  </a:txBody>
                  <a:tcPr anchor="ctr">
                    <a:solidFill>
                      <a:schemeClr val="accent1">
                        <a:tint val="20000"/>
                        <a:alpha val="21000"/>
                      </a:schemeClr>
                    </a:solidFill>
                  </a:tcPr>
                </a:tc>
                <a:tc>
                  <a:txBody>
                    <a:bodyPr/>
                    <a:p>
                      <a:pPr>
                        <a:buNone/>
                      </a:pPr>
                      <a:r>
                        <a:rPr lang="en-US" altLang="zh-CN"/>
                        <a:t>122</a:t>
                      </a:r>
                      <a:endParaRPr lang="en-US" altLang="zh-CN"/>
                    </a:p>
                  </a:txBody>
                  <a:tcPr anchor="ctr">
                    <a:solidFill>
                      <a:schemeClr val="accent1">
                        <a:tint val="20000"/>
                        <a:alpha val="21000"/>
                      </a:schemeClr>
                    </a:solidFill>
                  </a:tcPr>
                </a:tc>
              </a:tr>
              <a:tr h="661035">
                <a:tc>
                  <a:txBody>
                    <a:bodyPr/>
                    <a:p>
                      <a:pPr>
                        <a:buNone/>
                      </a:pPr>
                      <a:r>
                        <a:rPr lang="en-US" altLang="zh-CN"/>
                        <a:t>stage_3</a:t>
                      </a:r>
                      <a:endParaRPr lang="en-US" altLang="zh-CN"/>
                    </a:p>
                  </a:txBody>
                  <a:tcPr anchor="ctr">
                    <a:solidFill>
                      <a:schemeClr val="accent1">
                        <a:tint val="40000"/>
                        <a:alpha val="21000"/>
                      </a:schemeClr>
                    </a:solidFill>
                  </a:tcPr>
                </a:tc>
                <a:tc>
                  <a:txBody>
                    <a:bodyPr/>
                    <a:p>
                      <a:pPr>
                        <a:buNone/>
                      </a:pPr>
                      <a:r>
                        <a:rPr lang="en-US" altLang="zh-CN"/>
                        <a:t>121</a:t>
                      </a:r>
                      <a:endParaRPr lang="en-US" altLang="zh-CN"/>
                    </a:p>
                  </a:txBody>
                  <a:tcPr anchor="ctr">
                    <a:solidFill>
                      <a:schemeClr val="accent1">
                        <a:tint val="40000"/>
                        <a:alpha val="21000"/>
                      </a:schemeClr>
                    </a:solidFill>
                  </a:tcPr>
                </a:tc>
              </a:tr>
              <a:tr h="661670">
                <a:tc>
                  <a:txBody>
                    <a:bodyPr/>
                    <a:p>
                      <a:pPr>
                        <a:buNone/>
                      </a:pPr>
                      <a:r>
                        <a:rPr lang="en-US" altLang="zh-CN"/>
                        <a:t>stage_4</a:t>
                      </a:r>
                      <a:endParaRPr lang="en-US" altLang="zh-CN"/>
                    </a:p>
                  </a:txBody>
                  <a:tcPr anchor="ctr">
                    <a:solidFill>
                      <a:schemeClr val="accent1">
                        <a:tint val="20000"/>
                        <a:alpha val="21000"/>
                      </a:schemeClr>
                    </a:solidFill>
                  </a:tcPr>
                </a:tc>
                <a:tc>
                  <a:txBody>
                    <a:bodyPr/>
                    <a:p>
                      <a:pPr>
                        <a:buNone/>
                      </a:pPr>
                      <a:r>
                        <a:rPr lang="en-US" altLang="zh-CN"/>
                        <a:t>121</a:t>
                      </a:r>
                      <a:endParaRPr lang="en-US" altLang="zh-CN"/>
                    </a:p>
                  </a:txBody>
                  <a:tcPr anchor="ctr">
                    <a:solidFill>
                      <a:schemeClr val="accent1">
                        <a:tint val="20000"/>
                        <a:alpha val="21000"/>
                      </a:schemeClr>
                    </a:solidFill>
                  </a:tcPr>
                </a:tc>
              </a:tr>
              <a:tr h="661670">
                <a:tc>
                  <a:txBody>
                    <a:bodyPr/>
                    <a:p>
                      <a:pPr>
                        <a:buNone/>
                      </a:pPr>
                      <a:r>
                        <a:rPr lang="en-US" altLang="zh-CN"/>
                        <a:t>stage_5</a:t>
                      </a:r>
                      <a:endParaRPr lang="en-US" altLang="zh-CN"/>
                    </a:p>
                  </a:txBody>
                  <a:tcPr anchor="ctr">
                    <a:solidFill>
                      <a:schemeClr val="accent1">
                        <a:tint val="40000"/>
                        <a:alpha val="21000"/>
                      </a:schemeClr>
                    </a:solidFill>
                  </a:tcPr>
                </a:tc>
                <a:tc>
                  <a:txBody>
                    <a:bodyPr/>
                    <a:p>
                      <a:pPr>
                        <a:buNone/>
                      </a:pPr>
                      <a:r>
                        <a:rPr lang="en-US" altLang="zh-CN"/>
                        <a:t>119</a:t>
                      </a:r>
                      <a:endParaRPr lang="en-US" altLang="zh-CN"/>
                    </a:p>
                  </a:txBody>
                  <a:tcPr anchor="ctr">
                    <a:solidFill>
                      <a:schemeClr val="accent1">
                        <a:tint val="40000"/>
                        <a:alpha val="21000"/>
                      </a:schemeClr>
                    </a:solidFill>
                  </a:tcPr>
                </a:tc>
              </a:tr>
              <a:tr h="661670">
                <a:tc>
                  <a:txBody>
                    <a:bodyPr/>
                    <a:p>
                      <a:pPr>
                        <a:buNone/>
                      </a:pPr>
                      <a:r>
                        <a:rPr lang="en-US" altLang="zh-CN"/>
                        <a:t>stage_6</a:t>
                      </a:r>
                      <a:endParaRPr lang="en-US" altLang="zh-CN"/>
                    </a:p>
                  </a:txBody>
                  <a:tcPr anchor="ctr">
                    <a:solidFill>
                      <a:schemeClr val="accent1">
                        <a:tint val="20000"/>
                        <a:alpha val="21000"/>
                      </a:schemeClr>
                    </a:solidFill>
                  </a:tcPr>
                </a:tc>
                <a:tc>
                  <a:txBody>
                    <a:bodyPr/>
                    <a:p>
                      <a:pPr>
                        <a:buNone/>
                      </a:pPr>
                      <a:r>
                        <a:rPr lang="en-US" altLang="zh-CN"/>
                        <a:t>123</a:t>
                      </a:r>
                      <a:endParaRPr lang="en-US" altLang="zh-CN"/>
                    </a:p>
                  </a:txBody>
                  <a:tcPr anchor="ctr">
                    <a:solidFill>
                      <a:schemeClr val="accent1">
                        <a:tint val="20000"/>
                        <a:alpha val="21000"/>
                      </a:schemeClr>
                    </a:solidFill>
                  </a:tcPr>
                </a:tc>
              </a:tr>
            </a:tbl>
          </a:graphicData>
        </a:graphic>
      </p:graphicFrame>
      <p:sp>
        <p:nvSpPr>
          <p:cNvPr id="3" name="文本框 2"/>
          <p:cNvSpPr txBox="1"/>
          <p:nvPr/>
        </p:nvSpPr>
        <p:spPr>
          <a:xfrm>
            <a:off x="695325" y="4427220"/>
            <a:ext cx="6279515" cy="2168525"/>
          </a:xfrm>
          <a:prstGeom prst="rect">
            <a:avLst/>
          </a:prstGeom>
        </p:spPr>
        <p:txBody>
          <a:bodyPr wrap="square">
            <a:spAutoFit/>
          </a:bodyPr>
          <a:p>
            <a:pPr marL="0" indent="0" algn="just" defTabSz="266700">
              <a:lnSpc>
                <a:spcPct val="150000"/>
              </a:lnSpc>
              <a:spcBef>
                <a:spcPct val="0"/>
              </a:spcBef>
              <a:spcAft>
                <a:spcPct val="0"/>
              </a:spcAft>
            </a:pPr>
            <a:r>
              <a:rPr lang="en-US" altLang="zh-CN" sz="2000" b="1">
                <a:latin typeface="Times New Roman" panose="02020603050405020304"/>
                <a:ea typeface="宋体" panose="02010600030101010101" pitchFamily="2" charset="-122"/>
                <a:sym typeface="+mn-ea"/>
              </a:rPr>
              <a:t>Training Dataset:</a:t>
            </a:r>
            <a:r>
              <a:rPr lang="en-US" altLang="zh-CN" sz="2000" b="1">
                <a:latin typeface="Times New Roman" panose="02020603050405020304"/>
                <a:ea typeface="宋体" panose="02010600030101010101" pitchFamily="2" charset="-122"/>
              </a:rPr>
              <a:t> </a:t>
            </a:r>
            <a:endParaRPr lang="en-US" altLang="zh-CN" sz="2000" b="1">
              <a:latin typeface="Times New Roman" panose="02020603050405020304"/>
              <a:ea typeface="宋体" panose="02010600030101010101" pitchFamily="2" charset="-122"/>
            </a:endParaRPr>
          </a:p>
          <a:p>
            <a:pPr marL="0" indent="0" algn="just" defTabSz="266700">
              <a:lnSpc>
                <a:spcPct val="150000"/>
              </a:lnSpc>
              <a:spcBef>
                <a:spcPct val="0"/>
              </a:spcBef>
              <a:spcAft>
                <a:spcPct val="0"/>
              </a:spcAft>
            </a:pPr>
            <a:r>
              <a:rPr lang="en-US" altLang="zh-CN" sz="2000" b="1">
                <a:latin typeface="Times New Roman" panose="02020603050405020304"/>
                <a:ea typeface="宋体" panose="02010600030101010101" pitchFamily="2" charset="-122"/>
              </a:rPr>
              <a:t>The dataset is entirely self-made, with annotations done </a:t>
            </a:r>
            <a:endParaRPr lang="en-US" altLang="zh-CN" sz="2000" b="1">
              <a:latin typeface="Times New Roman" panose="02020603050405020304"/>
              <a:ea typeface="宋体" panose="02010600030101010101" pitchFamily="2" charset="-122"/>
            </a:endParaRPr>
          </a:p>
          <a:p>
            <a:pPr marL="0" indent="0" algn="just" defTabSz="266700">
              <a:lnSpc>
                <a:spcPct val="150000"/>
              </a:lnSpc>
              <a:spcBef>
                <a:spcPct val="0"/>
              </a:spcBef>
              <a:spcAft>
                <a:spcPct val="0"/>
              </a:spcAft>
            </a:pPr>
            <a:r>
              <a:rPr lang="en-US" altLang="zh-CN" sz="2000" b="1">
                <a:latin typeface="Times New Roman" panose="02020603050405020304"/>
                <a:ea typeface="宋体" panose="02010600030101010101" pitchFamily="2" charset="-122"/>
              </a:rPr>
              <a:t>by myself and Niu Yuqian. (Python Labelimg Lib)</a:t>
            </a:r>
            <a:endParaRPr lang="en-US" altLang="zh-CN" sz="2000" b="1">
              <a:latin typeface="Times New Roman" panose="02020603050405020304"/>
              <a:ea typeface="宋体" panose="02010600030101010101" pitchFamily="2" charset="-122"/>
            </a:endParaRPr>
          </a:p>
          <a:p>
            <a:pPr marL="0" indent="0" algn="just" defTabSz="266700">
              <a:lnSpc>
                <a:spcPct val="150000"/>
              </a:lnSpc>
              <a:spcBef>
                <a:spcPct val="0"/>
              </a:spcBef>
              <a:spcAft>
                <a:spcPct val="0"/>
              </a:spcAft>
            </a:pPr>
            <a:r>
              <a:rPr lang="en-US" altLang="zh-CN">
                <a:latin typeface="Times New Roman" panose="02020603050405020304"/>
                <a:ea typeface="宋体" panose="02010600030101010101" pitchFamily="2" charset="-122"/>
              </a:rPr>
              <a:t>Train:Val:Test=8:1:1</a:t>
            </a:r>
            <a:endParaRPr lang="en-US" altLang="zh-CN">
              <a:latin typeface="Times New Roman" panose="02020603050405020304"/>
              <a:ea typeface="宋体" panose="02010600030101010101" pitchFamily="2" charset="-122"/>
            </a:endParaRPr>
          </a:p>
          <a:p>
            <a:pPr marL="0" indent="0" algn="just" defTabSz="266700">
              <a:spcBef>
                <a:spcPct val="0"/>
              </a:spcBef>
              <a:spcAft>
                <a:spcPct val="0"/>
              </a:spcAft>
            </a:pPr>
            <a:endParaRPr lang="en-US" altLang="zh-CN">
              <a:latin typeface="Times New Roman" panose="02020603050405020304"/>
              <a:ea typeface="宋体" panose="02010600030101010101" pitchFamily="2" charset="-122"/>
            </a:endParaRPr>
          </a:p>
        </p:txBody>
      </p:sp>
      <p:sp>
        <p:nvSpPr>
          <p:cNvPr id="66" name="矩形 65"/>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68" name="组合 67"/>
          <p:cNvGrpSpPr/>
          <p:nvPr/>
        </p:nvGrpSpPr>
        <p:grpSpPr>
          <a:xfrm>
            <a:off x="359326" y="167129"/>
            <a:ext cx="983091" cy="427233"/>
            <a:chOff x="6096000" y="-1871432"/>
            <a:chExt cx="2055437" cy="893255"/>
          </a:xfrm>
        </p:grpSpPr>
        <p:pic>
          <p:nvPicPr>
            <p:cNvPr id="69" name="图片 68"/>
            <p:cNvPicPr>
              <a:picLocks noChangeAspect="1"/>
            </p:cNvPicPr>
            <p:nvPr/>
          </p:nvPicPr>
          <p:blipFill rotWithShape="1">
            <a:blip r:embed="rId3"/>
            <a:srcRect r="63685"/>
            <a:stretch>
              <a:fillRect/>
            </a:stretch>
          </p:blipFill>
          <p:spPr>
            <a:xfrm>
              <a:off x="6096000" y="-1871432"/>
              <a:ext cx="702733" cy="893255"/>
            </a:xfrm>
            <a:prstGeom prst="rect">
              <a:avLst/>
            </a:prstGeom>
          </p:spPr>
        </p:pic>
        <p:pic>
          <p:nvPicPr>
            <p:cNvPr id="70" name="图片 6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71" name="文本框 70"/>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2" name="文本框 71"/>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7" name="矩形 76"/>
          <p:cNvSpPr/>
          <p:nvPr/>
        </p:nvSpPr>
        <p:spPr>
          <a:xfrm>
            <a:off x="7453630" y="0"/>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74" name="文本框 73"/>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5" name="文本框 74"/>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6" name="文本框 75"/>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 name="文本框 6"/>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25" y="874395"/>
            <a:ext cx="10717530" cy="460375"/>
          </a:xfrm>
          <a:prstGeom prst="rect">
            <a:avLst/>
          </a:prstGeom>
          <a:noFill/>
        </p:spPr>
        <p:txBody>
          <a:bodyPr wrap="square">
            <a:spAutoFit/>
          </a:bodyPr>
          <a:p>
            <a:pPr marL="457200" indent="-457200" algn="l">
              <a:buSzPct val="85000"/>
              <a:buFont typeface="Wingdings" panose="05000000000000000000" pitchFamily="2" charset="2"/>
              <a:buChar char="Ø"/>
            </a:pPr>
            <a:r>
              <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Results: State Recognition (YOLO Group vs. Single YOLO)</a:t>
            </a: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5" name="文本框 4"/>
          <p:cNvSpPr txBox="1"/>
          <p:nvPr/>
        </p:nvSpPr>
        <p:spPr>
          <a:xfrm>
            <a:off x="586740" y="1502410"/>
            <a:ext cx="10989945" cy="1229995"/>
          </a:xfrm>
          <a:prstGeom prst="rect">
            <a:avLst/>
          </a:prstGeom>
        </p:spPr>
        <p:txBody>
          <a:bodyPr wrap="square">
            <a:spAutoFit/>
          </a:bodyPr>
          <a:p>
            <a:pPr marL="0" indent="0" algn="just" defTabSz="266700">
              <a:spcBef>
                <a:spcPct val="0"/>
              </a:spcBef>
              <a:spcAft>
                <a:spcPct val="0"/>
              </a:spcAft>
            </a:pPr>
            <a:r>
              <a:rPr lang="en-US" altLang="zh-CN" sz="2000" b="1">
                <a:latin typeface="Times New Roman" panose="02020603050405020304"/>
                <a:ea typeface="宋体" panose="02010600030101010101" pitchFamily="2" charset="-122"/>
              </a:rPr>
              <a:t>Training result:</a:t>
            </a:r>
            <a:endParaRPr lang="en-US" altLang="zh-CN" sz="2000" b="1">
              <a:latin typeface="Times New Roman" panose="02020603050405020304"/>
              <a:ea typeface="宋体" panose="02010600030101010101" pitchFamily="2" charset="-122"/>
            </a:endParaRPr>
          </a:p>
          <a:p>
            <a:pPr marL="0" indent="0" algn="just" defTabSz="266700">
              <a:spcBef>
                <a:spcPct val="0"/>
              </a:spcBef>
              <a:spcAft>
                <a:spcPct val="0"/>
              </a:spcAft>
            </a:pPr>
            <a:r>
              <a:rPr lang="en-US" altLang="zh-CN" sz="1600">
                <a:latin typeface="Times New Roman" panose="02020603050405020304"/>
                <a:ea typeface="宋体" panose="02010600030101010101" pitchFamily="2" charset="-122"/>
              </a:rPr>
              <a:t>Performance was monitored using key metrics including classification loss (cls_loss), bounding box regression loss (box_loss), distribution focal loss (dfl_loss), alongside bounding box precision (P(B)) and recall (R(B)).</a:t>
            </a:r>
            <a:r>
              <a:rPr lang="en-US" altLang="zh-CN" sz="2000" b="1">
                <a:latin typeface="Times New Roman" panose="02020603050405020304"/>
                <a:ea typeface="宋体" panose="02010600030101010101" pitchFamily="2" charset="-122"/>
              </a:rPr>
              <a:t> </a:t>
            </a:r>
            <a:endParaRPr lang="en-US" altLang="zh-CN" sz="2000" b="1">
              <a:latin typeface="Times New Roman" panose="02020603050405020304"/>
              <a:ea typeface="宋体" panose="02010600030101010101" pitchFamily="2" charset="-122"/>
            </a:endParaRPr>
          </a:p>
          <a:p>
            <a:pPr marL="0" indent="0" algn="just" defTabSz="266700">
              <a:spcBef>
                <a:spcPct val="0"/>
              </a:spcBef>
              <a:spcAft>
                <a:spcPct val="0"/>
              </a:spcAft>
            </a:pPr>
            <a:endParaRPr lang="en-US" altLang="zh-CN" b="1">
              <a:latin typeface="Times New Roman" panose="02020603050405020304"/>
              <a:ea typeface="宋体" panose="02010600030101010101" pitchFamily="2" charset="-122"/>
            </a:endParaRPr>
          </a:p>
        </p:txBody>
      </p:sp>
      <p:pic>
        <p:nvPicPr>
          <p:cNvPr id="14" name="图片 13"/>
          <p:cNvPicPr/>
          <p:nvPr/>
        </p:nvPicPr>
        <p:blipFill>
          <a:blip r:embed="rId1"/>
          <a:stretch>
            <a:fillRect/>
          </a:stretch>
        </p:blipFill>
        <p:spPr>
          <a:xfrm>
            <a:off x="905987" y="4654868"/>
            <a:ext cx="3170237" cy="1585277"/>
          </a:xfrm>
          <a:prstGeom prst="rect">
            <a:avLst/>
          </a:prstGeom>
        </p:spPr>
      </p:pic>
      <p:sp>
        <p:nvSpPr>
          <p:cNvPr id="16" name="文本框 15"/>
          <p:cNvSpPr txBox="1"/>
          <p:nvPr/>
        </p:nvSpPr>
        <p:spPr>
          <a:xfrm>
            <a:off x="3292317" y="5779134"/>
            <a:ext cx="5080000" cy="460375"/>
          </a:xfrm>
          <a:prstGeom prst="rect">
            <a:avLst/>
          </a:prstGeom>
        </p:spPr>
        <p:txBody>
          <a:bodyPr>
            <a:spAutoFit/>
          </a:bodyPr>
          <a:p>
            <a:pPr marL="0" indent="0" algn="ctr"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 </a:t>
            </a:r>
            <a:endParaRPr lang="en-US" altLang="zh-CN" sz="1600">
              <a:latin typeface="Times New Roman" panose="02020603050405020304"/>
              <a:ea typeface="宋体" panose="02010600030101010101" pitchFamily="2" charset="-122"/>
            </a:endParaRPr>
          </a:p>
        </p:txBody>
      </p:sp>
      <p:pic>
        <p:nvPicPr>
          <p:cNvPr id="17" name="图片 16"/>
          <p:cNvPicPr>
            <a:picLocks noChangeAspect="1"/>
          </p:cNvPicPr>
          <p:nvPr/>
        </p:nvPicPr>
        <p:blipFill>
          <a:blip r:embed="rId2"/>
          <a:stretch>
            <a:fillRect/>
          </a:stretch>
        </p:blipFill>
        <p:spPr>
          <a:xfrm>
            <a:off x="4501515" y="4485640"/>
            <a:ext cx="3508375" cy="1754505"/>
          </a:xfrm>
          <a:prstGeom prst="rect">
            <a:avLst/>
          </a:prstGeom>
        </p:spPr>
      </p:pic>
      <p:pic>
        <p:nvPicPr>
          <p:cNvPr id="37" name="图片 23" descr="297348f758413e31d9ca4750c030a91"/>
          <p:cNvPicPr>
            <a:picLocks noChangeAspect="1"/>
          </p:cNvPicPr>
          <p:nvPr/>
        </p:nvPicPr>
        <p:blipFill>
          <a:blip r:embed="rId3"/>
          <a:stretch>
            <a:fillRect/>
          </a:stretch>
        </p:blipFill>
        <p:spPr>
          <a:xfrm>
            <a:off x="8363585" y="2475865"/>
            <a:ext cx="3452495" cy="1727200"/>
          </a:xfrm>
          <a:prstGeom prst="rect">
            <a:avLst/>
          </a:prstGeom>
        </p:spPr>
      </p:pic>
      <p:pic>
        <p:nvPicPr>
          <p:cNvPr id="38" name="图片 24" descr="8faa686edf4eb2ee0d879be35aff796"/>
          <p:cNvPicPr>
            <a:picLocks noChangeAspect="1"/>
          </p:cNvPicPr>
          <p:nvPr/>
        </p:nvPicPr>
        <p:blipFill>
          <a:blip r:embed="rId4"/>
          <a:stretch>
            <a:fillRect/>
          </a:stretch>
        </p:blipFill>
        <p:spPr>
          <a:xfrm>
            <a:off x="8310880" y="4485640"/>
            <a:ext cx="3505835" cy="1753870"/>
          </a:xfrm>
          <a:prstGeom prst="rect">
            <a:avLst/>
          </a:prstGeom>
        </p:spPr>
      </p:pic>
      <p:pic>
        <p:nvPicPr>
          <p:cNvPr id="39" name="图片 38"/>
          <p:cNvPicPr/>
          <p:nvPr/>
        </p:nvPicPr>
        <p:blipFill>
          <a:blip r:embed="rId5"/>
          <a:stretch>
            <a:fillRect/>
          </a:stretch>
        </p:blipFill>
        <p:spPr>
          <a:xfrm>
            <a:off x="754857" y="2616835"/>
            <a:ext cx="3132137" cy="1562417"/>
          </a:xfrm>
          <a:prstGeom prst="rect">
            <a:avLst/>
          </a:prstGeom>
        </p:spPr>
      </p:pic>
      <p:pic>
        <p:nvPicPr>
          <p:cNvPr id="41" name="图片 40"/>
          <p:cNvPicPr/>
          <p:nvPr/>
        </p:nvPicPr>
        <p:blipFill>
          <a:blip r:embed="rId1"/>
          <a:stretch>
            <a:fillRect/>
          </a:stretch>
        </p:blipFill>
        <p:spPr>
          <a:xfrm>
            <a:off x="817245" y="4486275"/>
            <a:ext cx="3383280" cy="1753870"/>
          </a:xfrm>
          <a:prstGeom prst="rect">
            <a:avLst/>
          </a:prstGeom>
        </p:spPr>
      </p:pic>
      <p:pic>
        <p:nvPicPr>
          <p:cNvPr id="42" name="图片 41"/>
          <p:cNvPicPr>
            <a:picLocks noChangeAspect="1"/>
          </p:cNvPicPr>
          <p:nvPr/>
        </p:nvPicPr>
        <p:blipFill>
          <a:blip r:embed="rId5"/>
          <a:stretch>
            <a:fillRect/>
          </a:stretch>
        </p:blipFill>
        <p:spPr>
          <a:xfrm>
            <a:off x="817245" y="2475865"/>
            <a:ext cx="3436620" cy="1727200"/>
          </a:xfrm>
          <a:prstGeom prst="rect">
            <a:avLst/>
          </a:prstGeom>
        </p:spPr>
      </p:pic>
      <p:pic>
        <p:nvPicPr>
          <p:cNvPr id="43" name="图片 42"/>
          <p:cNvPicPr/>
          <p:nvPr/>
        </p:nvPicPr>
        <p:blipFill>
          <a:blip r:embed="rId6"/>
          <a:stretch>
            <a:fillRect/>
          </a:stretch>
        </p:blipFill>
        <p:spPr>
          <a:xfrm>
            <a:off x="4646930" y="2475865"/>
            <a:ext cx="3323590" cy="1703070"/>
          </a:xfrm>
          <a:prstGeom prst="rect">
            <a:avLst/>
          </a:prstGeom>
        </p:spPr>
      </p:pic>
      <p:sp>
        <p:nvSpPr>
          <p:cNvPr id="66" name="矩形 65"/>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68" name="组合 67"/>
          <p:cNvGrpSpPr/>
          <p:nvPr/>
        </p:nvGrpSpPr>
        <p:grpSpPr>
          <a:xfrm>
            <a:off x="359326" y="167129"/>
            <a:ext cx="983091" cy="427233"/>
            <a:chOff x="6096000" y="-1871432"/>
            <a:chExt cx="2055437" cy="893255"/>
          </a:xfrm>
        </p:grpSpPr>
        <p:pic>
          <p:nvPicPr>
            <p:cNvPr id="69" name="图片 68"/>
            <p:cNvPicPr>
              <a:picLocks noChangeAspect="1"/>
            </p:cNvPicPr>
            <p:nvPr/>
          </p:nvPicPr>
          <p:blipFill rotWithShape="1">
            <a:blip r:embed="rId7"/>
            <a:srcRect r="63685"/>
            <a:stretch>
              <a:fillRect/>
            </a:stretch>
          </p:blipFill>
          <p:spPr>
            <a:xfrm>
              <a:off x="6096000" y="-1871432"/>
              <a:ext cx="702733" cy="893255"/>
            </a:xfrm>
            <a:prstGeom prst="rect">
              <a:avLst/>
            </a:prstGeom>
          </p:spPr>
        </p:pic>
        <p:pic>
          <p:nvPicPr>
            <p:cNvPr id="70" name="图片 69"/>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71" name="文本框 70"/>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2" name="文本框 71"/>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7" name="矩形 76"/>
          <p:cNvSpPr/>
          <p:nvPr/>
        </p:nvSpPr>
        <p:spPr>
          <a:xfrm>
            <a:off x="7453630" y="0"/>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74" name="文本框 73"/>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5" name="文本框 74"/>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6" name="文本框 75"/>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44" name="文本框 43"/>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sp>
        <p:nvSpPr>
          <p:cNvPr id="32" name="文本框 31"/>
          <p:cNvSpPr txBox="1"/>
          <p:nvPr/>
        </p:nvSpPr>
        <p:spPr>
          <a:xfrm>
            <a:off x="6863209" y="23886"/>
            <a:ext cx="2029397" cy="830997"/>
          </a:xfrm>
          <a:prstGeom prst="rect">
            <a:avLst/>
          </a:prstGeom>
          <a:noFill/>
        </p:spPr>
        <p:txBody>
          <a:bodyPr wrap="square" rtlCol="0">
            <a:spAutoFit/>
          </a:bodyPr>
          <a:lstStyle/>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Two camera</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tracking</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endParaRPr kumimoji="1" lang="en-GB"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25" y="874395"/>
            <a:ext cx="10717530" cy="460375"/>
          </a:xfrm>
          <a:prstGeom prst="rect">
            <a:avLst/>
          </a:prstGeom>
          <a:noFill/>
        </p:spPr>
        <p:txBody>
          <a:bodyPr wrap="square">
            <a:spAutoFit/>
          </a:bodyPr>
          <a:p>
            <a:pPr marL="457200" indent="-457200" algn="l">
              <a:buSzPct val="85000"/>
              <a:buFont typeface="Wingdings" panose="05000000000000000000" pitchFamily="2" charset="2"/>
              <a:buChar char="Ø"/>
            </a:pPr>
            <a:r>
              <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Results: State Recognition (YOLO Group vs. Single YOLO)</a:t>
            </a: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pic>
        <p:nvPicPr>
          <p:cNvPr id="10" name="图片 1"/>
          <p:cNvPicPr>
            <a:picLocks noChangeAspect="1"/>
          </p:cNvPicPr>
          <p:nvPr/>
        </p:nvPicPr>
        <p:blipFill>
          <a:blip r:embed="rId1"/>
          <a:stretch>
            <a:fillRect/>
          </a:stretch>
        </p:blipFill>
        <p:spPr>
          <a:xfrm>
            <a:off x="114300" y="3128645"/>
            <a:ext cx="6202045" cy="3276600"/>
          </a:xfrm>
          <a:prstGeom prst="rect">
            <a:avLst/>
          </a:prstGeom>
          <a:noFill/>
          <a:ln>
            <a:noFill/>
          </a:ln>
        </p:spPr>
      </p:pic>
      <p:pic>
        <p:nvPicPr>
          <p:cNvPr id="11" name="图片 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817235" y="3128645"/>
            <a:ext cx="6374765" cy="3276600"/>
          </a:xfrm>
          <a:prstGeom prst="rect">
            <a:avLst/>
          </a:prstGeom>
          <a:noFill/>
          <a:ln>
            <a:noFill/>
          </a:ln>
        </p:spPr>
      </p:pic>
      <p:sp>
        <p:nvSpPr>
          <p:cNvPr id="2" name="文本框 1"/>
          <p:cNvSpPr txBox="1"/>
          <p:nvPr/>
        </p:nvSpPr>
        <p:spPr>
          <a:xfrm>
            <a:off x="675323" y="6432868"/>
            <a:ext cx="5080000" cy="337185"/>
          </a:xfrm>
          <a:prstGeom prst="rect">
            <a:avLst/>
          </a:prstGeom>
        </p:spPr>
        <p:txBody>
          <a:bodyPr>
            <a:spAutoFit/>
          </a:bodyPr>
          <a:p>
            <a:pPr marL="0" indent="0" algn="just" defTabSz="266700">
              <a:spcBef>
                <a:spcPct val="0"/>
              </a:spcBef>
              <a:spcAft>
                <a:spcPct val="0"/>
              </a:spcAft>
            </a:pPr>
            <a:r>
              <a:rPr lang="en-US" altLang="zh-CN" sz="1600">
                <a:latin typeface="Times New Roman" panose="02020603050405020304"/>
                <a:ea typeface="宋体" panose="02010600030101010101" pitchFamily="2" charset="-122"/>
              </a:rPr>
              <a:t>Recall comparison: Single YOLO vs Yolo Group</a:t>
            </a:r>
            <a:endParaRPr lang="en-US" altLang="zh-CN" sz="1600">
              <a:latin typeface="Times New Roman" panose="02020603050405020304"/>
              <a:ea typeface="宋体" panose="02010600030101010101" pitchFamily="2" charset="-122"/>
            </a:endParaRPr>
          </a:p>
        </p:txBody>
      </p:sp>
      <p:sp>
        <p:nvSpPr>
          <p:cNvPr id="3" name="文本框 2"/>
          <p:cNvSpPr txBox="1"/>
          <p:nvPr/>
        </p:nvSpPr>
        <p:spPr>
          <a:xfrm>
            <a:off x="6464618" y="6432868"/>
            <a:ext cx="5080000" cy="337185"/>
          </a:xfrm>
          <a:prstGeom prst="rect">
            <a:avLst/>
          </a:prstGeom>
        </p:spPr>
        <p:txBody>
          <a:bodyPr>
            <a:spAutoFit/>
          </a:bodyPr>
          <a:p>
            <a:pPr marL="0" indent="0" algn="just" defTabSz="266700">
              <a:spcBef>
                <a:spcPct val="0"/>
              </a:spcBef>
              <a:spcAft>
                <a:spcPct val="0"/>
              </a:spcAft>
            </a:pPr>
            <a:r>
              <a:rPr lang="en-US" altLang="zh-CN" sz="1600">
                <a:latin typeface="Times New Roman" panose="02020603050405020304"/>
                <a:ea typeface="宋体" panose="02010600030101010101" pitchFamily="2" charset="-122"/>
              </a:rPr>
              <a:t>Precision comparison: Single YOLO vs Yolo Group</a:t>
            </a:r>
            <a:endParaRPr lang="en-US" altLang="zh-CN" sz="1600">
              <a:latin typeface="Times New Roman" panose="02020603050405020304"/>
              <a:ea typeface="宋体" panose="02010600030101010101" pitchFamily="2" charset="-122"/>
            </a:endParaRPr>
          </a:p>
        </p:txBody>
      </p:sp>
      <p:sp>
        <p:nvSpPr>
          <p:cNvPr id="5" name="文本框 4"/>
          <p:cNvSpPr txBox="1"/>
          <p:nvPr/>
        </p:nvSpPr>
        <p:spPr>
          <a:xfrm>
            <a:off x="586740" y="1502410"/>
            <a:ext cx="8305800" cy="675640"/>
          </a:xfrm>
          <a:prstGeom prst="rect">
            <a:avLst/>
          </a:prstGeom>
        </p:spPr>
        <p:txBody>
          <a:bodyPr wrap="square">
            <a:spAutoFit/>
          </a:bodyPr>
          <a:p>
            <a:pPr marL="0" indent="0" algn="just" defTabSz="266700">
              <a:spcBef>
                <a:spcPct val="0"/>
              </a:spcBef>
              <a:spcAft>
                <a:spcPct val="0"/>
              </a:spcAft>
            </a:pPr>
            <a:r>
              <a:rPr lang="en-US" altLang="zh-CN" sz="2000" b="1">
                <a:latin typeface="Times New Roman" panose="02020603050405020304"/>
                <a:ea typeface="宋体" panose="02010600030101010101" pitchFamily="2" charset="-122"/>
              </a:rPr>
              <a:t>Test result:</a:t>
            </a:r>
            <a:endParaRPr lang="en-US" altLang="zh-CN" sz="2000" b="1">
              <a:latin typeface="Times New Roman" panose="02020603050405020304"/>
              <a:ea typeface="宋体" panose="02010600030101010101" pitchFamily="2" charset="-122"/>
            </a:endParaRPr>
          </a:p>
          <a:p>
            <a:pPr marL="0" indent="0" algn="just" defTabSz="266700">
              <a:spcBef>
                <a:spcPct val="0"/>
              </a:spcBef>
              <a:spcAft>
                <a:spcPct val="0"/>
              </a:spcAft>
            </a:pPr>
            <a:r>
              <a:rPr lang="en-US" altLang="zh-CN" sz="1600">
                <a:latin typeface="Times New Roman" panose="02020603050405020304"/>
                <a:ea typeface="宋体" panose="02010600030101010101" pitchFamily="2" charset="-122"/>
              </a:rPr>
              <a:t>Model performance was quantified using </a:t>
            </a:r>
            <a:r>
              <a:rPr lang="en-US" altLang="zh-CN" b="1">
                <a:latin typeface="Times New Roman" panose="02020603050405020304"/>
                <a:ea typeface="宋体" panose="02010600030101010101" pitchFamily="2" charset="-122"/>
              </a:rPr>
              <a:t>Precision (P) and Recall (R)</a:t>
            </a:r>
            <a:endParaRPr lang="en-US" altLang="zh-CN" b="1">
              <a:latin typeface="Times New Roman" panose="02020603050405020304"/>
              <a:ea typeface="宋体" panose="02010600030101010101" pitchFamily="2" charset="-122"/>
            </a:endParaRPr>
          </a:p>
        </p:txBody>
      </p:sp>
      <p:sp>
        <p:nvSpPr>
          <p:cNvPr id="7" name="文本框 6"/>
          <p:cNvSpPr txBox="1"/>
          <p:nvPr/>
        </p:nvSpPr>
        <p:spPr>
          <a:xfrm>
            <a:off x="586740" y="2234565"/>
            <a:ext cx="10577195" cy="614045"/>
          </a:xfrm>
          <a:prstGeom prst="rect">
            <a:avLst/>
          </a:prstGeom>
        </p:spPr>
        <p:txBody>
          <a:bodyPr wrap="square">
            <a:spAutoFit/>
          </a:bodyPr>
          <a:p>
            <a:pPr marL="0" indent="0" algn="just" defTabSz="266700">
              <a:spcBef>
                <a:spcPct val="0"/>
              </a:spcBef>
              <a:spcAft>
                <a:spcPct val="0"/>
              </a:spcAft>
            </a:pPr>
            <a:r>
              <a:rPr lang="en-US" altLang="zh-CN" sz="1600">
                <a:latin typeface="Times New Roman" panose="02020603050405020304"/>
                <a:ea typeface="宋体" panose="02010600030101010101" pitchFamily="2" charset="-122"/>
              </a:rPr>
              <a:t>These results suggest that specializing models on </a:t>
            </a:r>
            <a:r>
              <a:rPr lang="en-US" altLang="zh-CN" b="1">
                <a:latin typeface="Times New Roman" panose="02020603050405020304"/>
                <a:ea typeface="宋体" panose="02010600030101010101" pitchFamily="2" charset="-122"/>
              </a:rPr>
              <a:t>smaller, related subsets of assembly stages</a:t>
            </a:r>
            <a:r>
              <a:rPr lang="en-US" altLang="zh-CN" sz="1600">
                <a:latin typeface="Times New Roman" panose="02020603050405020304"/>
                <a:ea typeface="宋体" panose="02010600030101010101" pitchFamily="2" charset="-122"/>
              </a:rPr>
              <a:t> enhance discriminative capability, particularly between adjacent states.</a:t>
            </a:r>
            <a:endParaRPr lang="en-US" altLang="zh-CN" sz="1600">
              <a:latin typeface="Times New Roman" panose="02020603050405020304"/>
              <a:ea typeface="宋体" panose="02010600030101010101" pitchFamily="2" charset="-122"/>
            </a:endParaRPr>
          </a:p>
        </p:txBody>
      </p:sp>
      <p:sp>
        <p:nvSpPr>
          <p:cNvPr id="66" name="矩形 65"/>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68" name="组合 67"/>
          <p:cNvGrpSpPr/>
          <p:nvPr/>
        </p:nvGrpSpPr>
        <p:grpSpPr>
          <a:xfrm>
            <a:off x="359326" y="167129"/>
            <a:ext cx="983091" cy="427233"/>
            <a:chOff x="6096000" y="-1871432"/>
            <a:chExt cx="2055437" cy="893255"/>
          </a:xfrm>
        </p:grpSpPr>
        <p:pic>
          <p:nvPicPr>
            <p:cNvPr id="69" name="图片 68"/>
            <p:cNvPicPr>
              <a:picLocks noChangeAspect="1"/>
            </p:cNvPicPr>
            <p:nvPr/>
          </p:nvPicPr>
          <p:blipFill rotWithShape="1">
            <a:blip r:embed="rId3"/>
            <a:srcRect r="63685"/>
            <a:stretch>
              <a:fillRect/>
            </a:stretch>
          </p:blipFill>
          <p:spPr>
            <a:xfrm>
              <a:off x="6096000" y="-1871432"/>
              <a:ext cx="702733" cy="893255"/>
            </a:xfrm>
            <a:prstGeom prst="rect">
              <a:avLst/>
            </a:prstGeom>
          </p:spPr>
        </p:pic>
        <p:pic>
          <p:nvPicPr>
            <p:cNvPr id="70" name="图片 6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71" name="文本框 70"/>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2" name="文本框 71"/>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7" name="矩形 76"/>
          <p:cNvSpPr/>
          <p:nvPr/>
        </p:nvSpPr>
        <p:spPr>
          <a:xfrm>
            <a:off x="7453630" y="0"/>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74" name="文本框 73"/>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5" name="文本框 74"/>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6" name="文本框 75"/>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 name="文本框 7"/>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37435" y="1889760"/>
            <a:ext cx="917130" cy="90364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4130037" y="2080158"/>
            <a:ext cx="3931924" cy="521970"/>
          </a:xfrm>
          <a:prstGeom prst="rect">
            <a:avLst/>
          </a:prstGeom>
          <a:noFill/>
        </p:spPr>
        <p:txBody>
          <a:bodyPr wrap="square" rtlCol="0">
            <a:spAutoFit/>
          </a:bodyPr>
          <a:lstStyle/>
          <a:p>
            <a:pPr algn="ctr"/>
            <a:r>
              <a:rPr kumimoji="1" lang="en-US" altLang="zh-CN" sz="2800" b="1" dirty="0">
                <a:solidFill>
                  <a:schemeClr val="bg1"/>
                </a:solidFill>
                <a:latin typeface="Times New Roman" panose="02020603050405020304" charset="0"/>
                <a:cs typeface="Times New Roman" panose="02020603050405020304" charset="0"/>
              </a:rPr>
              <a:t>05</a:t>
            </a:r>
            <a:endParaRPr kumimoji="1" lang="en-US" altLang="zh-CN" sz="2800" b="1" dirty="0">
              <a:solidFill>
                <a:schemeClr val="bg1"/>
              </a:solidFill>
              <a:latin typeface="Times New Roman" panose="02020603050405020304" charset="0"/>
              <a:cs typeface="Times New Roman" panose="02020603050405020304" charset="0"/>
            </a:endParaRPr>
          </a:p>
        </p:txBody>
      </p:sp>
      <p:sp>
        <p:nvSpPr>
          <p:cNvPr id="6" name="文本框 5"/>
          <p:cNvSpPr txBox="1"/>
          <p:nvPr/>
        </p:nvSpPr>
        <p:spPr>
          <a:xfrm>
            <a:off x="2112010" y="3374390"/>
            <a:ext cx="8882380" cy="768350"/>
          </a:xfrm>
          <a:prstGeom prst="rect">
            <a:avLst/>
          </a:prstGeom>
          <a:noFill/>
        </p:spPr>
        <p:txBody>
          <a:bodyPr wrap="square" rtlCol="0">
            <a:spAutoFit/>
          </a:bodyPr>
          <a:lstStyle/>
          <a:p>
            <a:pPr indent="0" algn="l">
              <a:buSzPct val="85000"/>
              <a:buFont typeface="Wingdings" panose="05000000000000000000" pitchFamily="2" charset="2"/>
              <a:buNone/>
            </a:pPr>
            <a:r>
              <a:rPr kumimoji="1" lang="en-US" altLang="zh-CN" sz="4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System Integration: User Interface</a:t>
            </a:r>
            <a:endParaRPr kumimoji="1" lang="en-US" altLang="zh-CN" sz="20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7" name="矩形 6"/>
          <p:cNvSpPr/>
          <p:nvPr/>
        </p:nvSpPr>
        <p:spPr>
          <a:xfrm>
            <a:off x="0" y="6370320"/>
            <a:ext cx="12192000" cy="4876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Arial" panose="020B0604020202020204" pitchFamily="34" charset="0"/>
              <a:cs typeface="Arial" panose="020B0604020202020204" pitchFamily="34" charset="0"/>
            </a:endParaRPr>
          </a:p>
        </p:txBody>
      </p:sp>
      <p:sp>
        <p:nvSpPr>
          <p:cNvPr id="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bg1"/>
                </a:solidFill>
                <a:latin typeface="Arial" panose="020B0604020202020204" pitchFamily="34" charset="0"/>
                <a:cs typeface="Arial" panose="020B0604020202020204" pitchFamily="34" charset="0"/>
              </a:rPr>
            </a:fld>
            <a:endParaRPr kumimoji="1" lang="zh-CN" altLang="en-US" sz="18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7525"/>
            <a:ext cx="12192000" cy="87171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2334260" y="1813454"/>
            <a:ext cx="7967671" cy="583565"/>
          </a:xfrm>
          <a:prstGeom prst="rect">
            <a:avLst/>
          </a:prstGeom>
          <a:noFill/>
        </p:spPr>
        <p:txBody>
          <a:bodyPr wrap="square" rtlCol="0">
            <a:spAutoFit/>
          </a:bodyPr>
          <a:lstStyle/>
          <a:p>
            <a:r>
              <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1. Problem Statement &amp; Motivation</a:t>
            </a:r>
            <a:r>
              <a:rPr kumimoji="1" lang="en-GB"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 </a:t>
            </a:r>
            <a:endParaRPr kumimoji="1" lang="en-GB"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6" name="文本框 5"/>
          <p:cNvSpPr txBox="1"/>
          <p:nvPr/>
        </p:nvSpPr>
        <p:spPr>
          <a:xfrm>
            <a:off x="2334260" y="2588154"/>
            <a:ext cx="7967980" cy="584200"/>
          </a:xfrm>
          <a:prstGeom prst="rect">
            <a:avLst/>
          </a:prstGeom>
          <a:noFill/>
        </p:spPr>
        <p:txBody>
          <a:bodyPr wrap="square" rtlCol="0">
            <a:noAutofit/>
          </a:bodyPr>
          <a:lstStyle/>
          <a:p>
            <a:r>
              <a:rPr kumimoji="1" lang="en-GB"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2. </a:t>
            </a:r>
            <a:r>
              <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a:p>
            <a:endPar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7" name="文本框 6"/>
          <p:cNvSpPr txBox="1"/>
          <p:nvPr/>
        </p:nvSpPr>
        <p:spPr>
          <a:xfrm>
            <a:off x="2334260" y="3363489"/>
            <a:ext cx="7967671" cy="583565"/>
          </a:xfrm>
          <a:prstGeom prst="rect">
            <a:avLst/>
          </a:prstGeom>
          <a:noFill/>
        </p:spPr>
        <p:txBody>
          <a:bodyPr wrap="square" rtlCol="0">
            <a:spAutoFit/>
          </a:bodyPr>
          <a:lstStyle/>
          <a:p>
            <a:r>
              <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3</a:t>
            </a:r>
            <a:r>
              <a:rPr kumimoji="1" lang="en-GB"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 </a:t>
            </a:r>
            <a:r>
              <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8" name="文本框 7"/>
          <p:cNvSpPr txBox="1"/>
          <p:nvPr/>
        </p:nvSpPr>
        <p:spPr>
          <a:xfrm>
            <a:off x="842061" y="749439"/>
            <a:ext cx="4994859" cy="707886"/>
          </a:xfrm>
          <a:prstGeom prst="rect">
            <a:avLst/>
          </a:prstGeom>
          <a:noFill/>
        </p:spPr>
        <p:txBody>
          <a:bodyPr wrap="square" rtlCol="0">
            <a:spAutoFit/>
          </a:bodyPr>
          <a:lstStyle/>
          <a:p>
            <a:r>
              <a:rPr kumimoji="1" lang="en-US" altLang="zh-CN" sz="4000" b="1" dirty="0">
                <a:solidFill>
                  <a:schemeClr val="bg1"/>
                </a:solidFill>
                <a:latin typeface="Times New Roman" panose="02020603050405020304" charset="0"/>
                <a:cs typeface="Times New Roman" panose="02020603050405020304" charset="0"/>
              </a:rPr>
              <a:t>CONTENTS</a:t>
            </a:r>
            <a:endParaRPr kumimoji="1" lang="en-US" altLang="zh-CN" sz="4000" b="1" dirty="0">
              <a:solidFill>
                <a:schemeClr val="bg1"/>
              </a:solidFill>
              <a:latin typeface="Times New Roman" panose="02020603050405020304" charset="0"/>
              <a:cs typeface="Times New Roman" panose="02020603050405020304" charset="0"/>
            </a:endParaRPr>
          </a:p>
        </p:txBody>
      </p:sp>
      <p:grpSp>
        <p:nvGrpSpPr>
          <p:cNvPr id="12" name="组合 11"/>
          <p:cNvGrpSpPr/>
          <p:nvPr/>
        </p:nvGrpSpPr>
        <p:grpSpPr>
          <a:xfrm>
            <a:off x="10420279" y="861443"/>
            <a:ext cx="1198703" cy="520934"/>
            <a:chOff x="6096000" y="-1871432"/>
            <a:chExt cx="2055437" cy="893255"/>
          </a:xfrm>
        </p:grpSpPr>
        <p:pic>
          <p:nvPicPr>
            <p:cNvPr id="10" name="图片 9"/>
            <p:cNvPicPr>
              <a:picLocks noChangeAspect="1"/>
            </p:cNvPicPr>
            <p:nvPr/>
          </p:nvPicPr>
          <p:blipFill rotWithShape="1">
            <a:blip r:embed="rId1"/>
            <a:srcRect r="63685"/>
            <a:stretch>
              <a:fillRect/>
            </a:stretch>
          </p:blipFill>
          <p:spPr>
            <a:xfrm>
              <a:off x="6096000" y="-1871432"/>
              <a:ext cx="702733" cy="893255"/>
            </a:xfrm>
            <a:prstGeom prst="rect">
              <a:avLst/>
            </a:prstGeom>
          </p:spPr>
        </p:pic>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13"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sp>
        <p:nvSpPr>
          <p:cNvPr id="18" name="文本框 17"/>
          <p:cNvSpPr txBox="1"/>
          <p:nvPr/>
        </p:nvSpPr>
        <p:spPr>
          <a:xfrm>
            <a:off x="2334260" y="4138189"/>
            <a:ext cx="7967671" cy="583565"/>
          </a:xfrm>
          <a:prstGeom prst="rect">
            <a:avLst/>
          </a:prstGeom>
          <a:noFill/>
        </p:spPr>
        <p:txBody>
          <a:bodyPr wrap="square" rtlCol="0">
            <a:spAutoFit/>
          </a:bodyPr>
          <a:lstStyle/>
          <a:p>
            <a:r>
              <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4</a:t>
            </a:r>
            <a:r>
              <a:rPr kumimoji="1" lang="en-GB"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 </a:t>
            </a:r>
            <a:r>
              <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2" name="文本框 1"/>
          <p:cNvSpPr txBox="1"/>
          <p:nvPr/>
        </p:nvSpPr>
        <p:spPr>
          <a:xfrm>
            <a:off x="2334260" y="4912889"/>
            <a:ext cx="7967671" cy="583565"/>
          </a:xfrm>
          <a:prstGeom prst="rect">
            <a:avLst/>
          </a:prstGeom>
          <a:noFill/>
        </p:spPr>
        <p:txBody>
          <a:bodyPr wrap="square" rtlCol="0">
            <a:spAutoFit/>
          </a:bodyPr>
          <a:p>
            <a:r>
              <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5</a:t>
            </a:r>
            <a:r>
              <a:rPr kumimoji="1" lang="en-GB"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 </a:t>
            </a:r>
            <a:r>
              <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System Integration: User Interface</a:t>
            </a:r>
            <a:endPar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3" name="文本框 2"/>
          <p:cNvSpPr txBox="1"/>
          <p:nvPr/>
        </p:nvSpPr>
        <p:spPr>
          <a:xfrm>
            <a:off x="2334260" y="5687589"/>
            <a:ext cx="7967671" cy="583565"/>
          </a:xfrm>
          <a:prstGeom prst="rect">
            <a:avLst/>
          </a:prstGeom>
          <a:noFill/>
        </p:spPr>
        <p:txBody>
          <a:bodyPr wrap="square" rtlCol="0">
            <a:spAutoFit/>
          </a:bodyPr>
          <a:p>
            <a:r>
              <a:rPr kumimoji="1" lang="en-US" altLang="en-GB"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6</a:t>
            </a:r>
            <a:r>
              <a:rPr kumimoji="1" lang="en-GB"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 </a:t>
            </a:r>
            <a:r>
              <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Conclusion &amp; Future Work</a:t>
            </a:r>
            <a:endParaRPr kumimoji="1" lang="en-US" altLang="zh-CN" sz="32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sp>
        <p:nvSpPr>
          <p:cNvPr id="32" name="文本框 31"/>
          <p:cNvSpPr txBox="1"/>
          <p:nvPr/>
        </p:nvSpPr>
        <p:spPr>
          <a:xfrm>
            <a:off x="6863209" y="23886"/>
            <a:ext cx="2029397" cy="830997"/>
          </a:xfrm>
          <a:prstGeom prst="rect">
            <a:avLst/>
          </a:prstGeom>
          <a:noFill/>
        </p:spPr>
        <p:txBody>
          <a:bodyPr wrap="square" rtlCol="0">
            <a:spAutoFit/>
          </a:bodyPr>
          <a:lstStyle/>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Two camera</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tracking</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endParaRPr kumimoji="1" lang="en-GB"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25" y="874395"/>
            <a:ext cx="10717530" cy="829945"/>
          </a:xfrm>
          <a:prstGeom prst="rect">
            <a:avLst/>
          </a:prstGeom>
          <a:noFill/>
        </p:spPr>
        <p:txBody>
          <a:bodyPr wrap="square">
            <a:spAutoFit/>
          </a:bodyPr>
          <a:p>
            <a:pPr marL="457200" indent="-457200" algn="l">
              <a:buSzPct val="85000"/>
              <a:buFont typeface="Wingdings" panose="05000000000000000000" pitchFamily="2" charset="2"/>
              <a:buChar char="Ø"/>
            </a:pPr>
            <a:r>
              <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Automated supervisory control software</a:t>
            </a: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a:p>
            <a:pPr marL="457200" indent="-457200" algn="l">
              <a:buSzPct val="85000"/>
              <a:buFont typeface="Wingdings" panose="05000000000000000000" pitchFamily="2" charset="2"/>
              <a:buChar char="Ø"/>
            </a:pP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9" name="文本框 8"/>
          <p:cNvSpPr txBox="1"/>
          <p:nvPr/>
        </p:nvSpPr>
        <p:spPr>
          <a:xfrm>
            <a:off x="586740" y="1499870"/>
            <a:ext cx="5262245" cy="478790"/>
          </a:xfrm>
          <a:prstGeom prst="rect">
            <a:avLst/>
          </a:prstGeom>
        </p:spPr>
        <p:txBody>
          <a:bodyPr>
            <a:noAutofit/>
          </a:bodyPr>
          <a:p>
            <a:r>
              <a:rPr lang="en-US" altLang="zh-CN" sz="2000">
                <a:latin typeface="Times New Roman" panose="02020603050405020304" charset="0"/>
                <a:cs typeface="Times New Roman" panose="02020603050405020304" charset="0"/>
              </a:rPr>
              <a:t>PyQt (Python bindings for Qt framework)</a:t>
            </a:r>
            <a:r>
              <a:rPr lang="en-US" altLang="zh-CN" sz="2000"/>
              <a:t>.</a:t>
            </a:r>
            <a:endParaRPr lang="en-US" altLang="zh-CN" sz="2000"/>
          </a:p>
        </p:txBody>
      </p:sp>
      <p:sp>
        <p:nvSpPr>
          <p:cNvPr id="66" name="矩形 65"/>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68" name="组合 67"/>
          <p:cNvGrpSpPr/>
          <p:nvPr/>
        </p:nvGrpSpPr>
        <p:grpSpPr>
          <a:xfrm>
            <a:off x="359326" y="167129"/>
            <a:ext cx="983091" cy="427233"/>
            <a:chOff x="6096000" y="-1871432"/>
            <a:chExt cx="2055437" cy="893255"/>
          </a:xfrm>
        </p:grpSpPr>
        <p:pic>
          <p:nvPicPr>
            <p:cNvPr id="69" name="图片 68"/>
            <p:cNvPicPr>
              <a:picLocks noChangeAspect="1"/>
            </p:cNvPicPr>
            <p:nvPr/>
          </p:nvPicPr>
          <p:blipFill rotWithShape="1">
            <a:blip r:embed="rId1"/>
            <a:srcRect r="63685"/>
            <a:stretch>
              <a:fillRect/>
            </a:stretch>
          </p:blipFill>
          <p:spPr>
            <a:xfrm>
              <a:off x="6096000" y="-1871432"/>
              <a:ext cx="702733" cy="893255"/>
            </a:xfrm>
            <a:prstGeom prst="rect">
              <a:avLst/>
            </a:prstGeom>
          </p:spPr>
        </p:pic>
        <p:pic>
          <p:nvPicPr>
            <p:cNvPr id="70" name="图片 6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71" name="文本框 70"/>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2" name="文本框 71"/>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7" name="矩形 76"/>
          <p:cNvSpPr/>
          <p:nvPr/>
        </p:nvSpPr>
        <p:spPr>
          <a:xfrm>
            <a:off x="8962390" y="0"/>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75" name="文本框 74"/>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6" name="文本框 75"/>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12" name="文本框 11"/>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13" name="文本框 12"/>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pic>
        <p:nvPicPr>
          <p:cNvPr id="3" name="fb7d2f293fa630a5cb7ab800928f21a1">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586740" y="1984375"/>
            <a:ext cx="8705850" cy="46659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37435" y="1889760"/>
            <a:ext cx="917130" cy="90364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4130356" y="2080158"/>
            <a:ext cx="3931924" cy="521970"/>
          </a:xfrm>
          <a:prstGeom prst="rect">
            <a:avLst/>
          </a:prstGeom>
          <a:noFill/>
        </p:spPr>
        <p:txBody>
          <a:bodyPr wrap="square" rtlCol="0">
            <a:spAutoFit/>
          </a:bodyPr>
          <a:lstStyle/>
          <a:p>
            <a:pPr algn="ctr"/>
            <a:r>
              <a:rPr kumimoji="1" lang="en-US" altLang="zh-CN" sz="2800" b="1" dirty="0">
                <a:solidFill>
                  <a:schemeClr val="bg1"/>
                </a:solidFill>
                <a:latin typeface="Times New Roman" panose="02020603050405020304" charset="0"/>
                <a:cs typeface="Times New Roman" panose="02020603050405020304" charset="0"/>
              </a:rPr>
              <a:t>06</a:t>
            </a:r>
            <a:endParaRPr kumimoji="1" lang="en-US" altLang="zh-CN" sz="2800" b="1" dirty="0">
              <a:solidFill>
                <a:schemeClr val="bg1"/>
              </a:solidFill>
              <a:latin typeface="Times New Roman" panose="02020603050405020304" charset="0"/>
              <a:cs typeface="Times New Roman" panose="02020603050405020304" charset="0"/>
            </a:endParaRPr>
          </a:p>
        </p:txBody>
      </p:sp>
      <p:sp>
        <p:nvSpPr>
          <p:cNvPr id="6" name="文本框 5"/>
          <p:cNvSpPr txBox="1"/>
          <p:nvPr/>
        </p:nvSpPr>
        <p:spPr>
          <a:xfrm>
            <a:off x="2482215" y="3374390"/>
            <a:ext cx="7228205" cy="768350"/>
          </a:xfrm>
          <a:prstGeom prst="rect">
            <a:avLst/>
          </a:prstGeom>
          <a:noFill/>
        </p:spPr>
        <p:txBody>
          <a:bodyPr wrap="square" rtlCol="0">
            <a:spAutoFit/>
          </a:bodyPr>
          <a:lstStyle/>
          <a:p>
            <a:pPr indent="0" algn="ctr">
              <a:buSzPct val="85000"/>
              <a:buFont typeface="Wingdings" panose="05000000000000000000" pitchFamily="2" charset="2"/>
              <a:buNone/>
            </a:pPr>
            <a:r>
              <a:rPr kumimoji="1" lang="en-US" altLang="zh-CN" sz="4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Conclusion &amp; Future Work</a:t>
            </a:r>
            <a:endParaRPr kumimoji="1" lang="en-US" altLang="zh-CN" sz="20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7" name="矩形 6"/>
          <p:cNvSpPr/>
          <p:nvPr/>
        </p:nvSpPr>
        <p:spPr>
          <a:xfrm>
            <a:off x="0" y="6370320"/>
            <a:ext cx="12192000" cy="4876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Arial" panose="020B0604020202020204" pitchFamily="34" charset="0"/>
              <a:cs typeface="Arial" panose="020B0604020202020204" pitchFamily="34" charset="0"/>
            </a:endParaRPr>
          </a:p>
        </p:txBody>
      </p:sp>
      <p:sp>
        <p:nvSpPr>
          <p:cNvPr id="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bg1"/>
                </a:solidFill>
                <a:latin typeface="Arial" panose="020B0604020202020204" pitchFamily="34" charset="0"/>
                <a:cs typeface="Arial" panose="020B0604020202020204" pitchFamily="34" charset="0"/>
              </a:rPr>
            </a:fld>
            <a:endParaRPr kumimoji="1" lang="zh-CN" altLang="en-US" sz="18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25" y="874395"/>
            <a:ext cx="10717530" cy="460375"/>
          </a:xfrm>
          <a:prstGeom prst="rect">
            <a:avLst/>
          </a:prstGeom>
          <a:noFill/>
        </p:spPr>
        <p:txBody>
          <a:bodyPr wrap="square">
            <a:spAutoFit/>
          </a:bodyPr>
          <a:p>
            <a:pPr marL="457200" indent="-457200" algn="l">
              <a:buSzPct val="85000"/>
              <a:buFont typeface="Wingdings" panose="05000000000000000000" pitchFamily="2" charset="2"/>
              <a:buChar char="Ø"/>
            </a:pPr>
            <a:r>
              <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Conclusion &amp; Future Work</a:t>
            </a: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2" name="文本框 1"/>
          <p:cNvSpPr txBox="1"/>
          <p:nvPr/>
        </p:nvSpPr>
        <p:spPr>
          <a:xfrm>
            <a:off x="586740" y="1418590"/>
            <a:ext cx="11129010" cy="5307965"/>
          </a:xfrm>
          <a:prstGeom prst="rect">
            <a:avLst/>
          </a:prstGeom>
          <a:noFill/>
        </p:spPr>
        <p:txBody>
          <a:bodyPr wrap="square" rtlCol="0" anchor="t">
            <a:spAutoFit/>
          </a:bodyPr>
          <a:p>
            <a:pPr>
              <a:lnSpc>
                <a:spcPct val="150000"/>
              </a:lnSpc>
            </a:pPr>
            <a:r>
              <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The principal contributions and findings of this work are threefold:</a:t>
            </a: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endParaRPr>
          </a:p>
          <a:p>
            <a:pPr>
              <a:lnSpc>
                <a:spcPct val="150000"/>
              </a:lnSpc>
            </a:pPr>
            <a:r>
              <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1. Optimized Multi-Sensor System for 3D Hand Tracking</a:t>
            </a:r>
            <a:endPar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endParaRPr>
          </a:p>
          <a:p>
            <a:pPr>
              <a:lnSpc>
                <a:spcPct val="150000"/>
              </a:lnSpc>
            </a:pPr>
            <a:r>
              <a:rPr kumimoji="1" lang="en-US" altLang="zh-CN"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The system effectively overcomes the visual field limitations inherent in single-view depth sensing</a:t>
            </a:r>
            <a:endParaRPr kumimoji="1" lang="en-US" altLang="zh-CN"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endParaRPr>
          </a:p>
          <a:p>
            <a:pPr>
              <a:lnSpc>
                <a:spcPct val="150000"/>
              </a:lnSpc>
            </a:pPr>
            <a:r>
              <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2. Enhanced Assembly State Recognition via YOLO Group</a:t>
            </a:r>
            <a:endPar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endParaRPr>
          </a:p>
          <a:p>
            <a:pPr>
              <a:lnSpc>
                <a:spcPct val="150000"/>
              </a:lnSpc>
            </a:pPr>
            <a:r>
              <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Utilizes specialized YOLOv8s models focused on sequential stage triplets, improves state classification accuracy</a:t>
            </a:r>
            <a:endPar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endParaRPr>
          </a:p>
          <a:p>
            <a:pPr>
              <a:lnSpc>
                <a:spcPct val="150000"/>
              </a:lnSpc>
            </a:pPr>
            <a:r>
              <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3. Scalable Motion Verification using Transformer-based Similarity</a:t>
            </a:r>
            <a:endPar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endParaRPr>
          </a:p>
          <a:p>
            <a:pPr>
              <a:lnSpc>
                <a:spcPct val="150000"/>
              </a:lnSpc>
            </a:pPr>
            <a:r>
              <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Future Plan and Current Limitation:</a:t>
            </a:r>
            <a:endParaRPr kumimoji="1" lang="en-US" altLang="zh-CN" sz="2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endParaRPr>
          </a:p>
          <a:p>
            <a:pPr algn="l">
              <a:lnSpc>
                <a:spcPct val="150000"/>
              </a:lnSpc>
              <a:buClrTx/>
              <a:buSzTx/>
              <a:buNone/>
            </a:pPr>
            <a:r>
              <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1. Bimanual Hand Tracking and Analysis</a:t>
            </a:r>
            <a:endPar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endParaRPr>
          </a:p>
          <a:p>
            <a:pPr algn="l">
              <a:lnSpc>
                <a:spcPct val="150000"/>
              </a:lnSpc>
              <a:buClrTx/>
              <a:buSzTx/>
              <a:buNone/>
            </a:pPr>
            <a:r>
              <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2.Optimization of Fixed Parameters and Thresholds</a:t>
            </a:r>
            <a:endPar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endParaRPr>
          </a:p>
          <a:p>
            <a:pPr algn="l">
              <a:lnSpc>
                <a:spcPct val="150000"/>
              </a:lnSpc>
              <a:buClrTx/>
              <a:buSzTx/>
              <a:buNone/>
            </a:pPr>
            <a:r>
              <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3.Develop a custom dataset for an action similarity model.</a:t>
            </a:r>
            <a:endParaRPr kumimoji="1" lang="en-US" altLang="zh-CN" sz="2000"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endParaRPr>
          </a:p>
        </p:txBody>
      </p:sp>
      <p:sp>
        <p:nvSpPr>
          <p:cNvPr id="3" name="文本框 2"/>
          <p:cNvSpPr txBox="1"/>
          <p:nvPr/>
        </p:nvSpPr>
        <p:spPr>
          <a:xfrm>
            <a:off x="6863209" y="23886"/>
            <a:ext cx="2029397" cy="830997"/>
          </a:xfrm>
          <a:prstGeom prst="rect">
            <a:avLst/>
          </a:prstGeom>
          <a:noFill/>
        </p:spPr>
        <p:txBody>
          <a:bodyPr wrap="square" rtlCol="0">
            <a:spAutoFit/>
          </a:bodyPr>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Two camera</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r>
              <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rPr>
              <a:t>tracking</a:t>
            </a:r>
            <a:endParaRPr kumimoji="1" lang="en-US"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a:endParaRPr kumimoji="1" lang="en-GB" altLang="zh-CN" sz="16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66" name="矩形 65"/>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68" name="组合 67"/>
          <p:cNvGrpSpPr/>
          <p:nvPr/>
        </p:nvGrpSpPr>
        <p:grpSpPr>
          <a:xfrm>
            <a:off x="359326" y="167129"/>
            <a:ext cx="983091" cy="427233"/>
            <a:chOff x="6096000" y="-1871432"/>
            <a:chExt cx="2055437" cy="893255"/>
          </a:xfrm>
        </p:grpSpPr>
        <p:pic>
          <p:nvPicPr>
            <p:cNvPr id="69" name="图片 68"/>
            <p:cNvPicPr>
              <a:picLocks noChangeAspect="1"/>
            </p:cNvPicPr>
            <p:nvPr/>
          </p:nvPicPr>
          <p:blipFill rotWithShape="1">
            <a:blip r:embed="rId1"/>
            <a:srcRect r="63685"/>
            <a:stretch>
              <a:fillRect/>
            </a:stretch>
          </p:blipFill>
          <p:spPr>
            <a:xfrm>
              <a:off x="6096000" y="-1871432"/>
              <a:ext cx="702733" cy="893255"/>
            </a:xfrm>
            <a:prstGeom prst="rect">
              <a:avLst/>
            </a:prstGeom>
          </p:spPr>
        </p:pic>
        <p:pic>
          <p:nvPicPr>
            <p:cNvPr id="70" name="图片 6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71" name="文本框 70"/>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2" name="文本框 71"/>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7" name="矩形 76"/>
          <p:cNvSpPr/>
          <p:nvPr/>
        </p:nvSpPr>
        <p:spPr>
          <a:xfrm>
            <a:off x="10382885" y="0"/>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76" name="文本框 75"/>
          <p:cNvSpPr txBox="1"/>
          <p:nvPr/>
        </p:nvSpPr>
        <p:spPr>
          <a:xfrm>
            <a:off x="10303510" y="24765"/>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12" name="文本框 11"/>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13" name="文本框 12"/>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5" name="文本框 4"/>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002970"/>
            <a:ext cx="12192000" cy="2362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Arial" panose="020B0604020202020204" pitchFamily="34" charset="0"/>
              <a:cs typeface="Arial" panose="020B0604020202020204" pitchFamily="34" charset="0"/>
            </a:endParaRPr>
          </a:p>
        </p:txBody>
      </p:sp>
      <p:pic>
        <p:nvPicPr>
          <p:cNvPr id="12" name="图片 11"/>
          <p:cNvPicPr>
            <a:picLocks noChangeAspect="1"/>
          </p:cNvPicPr>
          <p:nvPr/>
        </p:nvPicPr>
        <p:blipFill>
          <a:blip r:embed="rId1"/>
          <a:stretch>
            <a:fillRect/>
          </a:stretch>
        </p:blipFill>
        <p:spPr>
          <a:xfrm>
            <a:off x="5128449" y="704128"/>
            <a:ext cx="1935102" cy="893255"/>
          </a:xfrm>
          <a:prstGeom prst="rect">
            <a:avLst/>
          </a:prstGeom>
        </p:spPr>
      </p:pic>
      <p:sp>
        <p:nvSpPr>
          <p:cNvPr id="2" name="文本框 1"/>
          <p:cNvSpPr txBox="1"/>
          <p:nvPr/>
        </p:nvSpPr>
        <p:spPr>
          <a:xfrm>
            <a:off x="4329566" y="5038915"/>
            <a:ext cx="3532868" cy="460375"/>
          </a:xfrm>
          <a:prstGeom prst="rect">
            <a:avLst/>
          </a:prstGeom>
          <a:noFill/>
        </p:spPr>
        <p:txBody>
          <a:bodyPr wrap="square" rtlCol="0">
            <a:spAutoFit/>
          </a:bodyPr>
          <a:lstStyle/>
          <a:p>
            <a:pPr algn="ctr">
              <a:lnSpc>
                <a:spcPct val="120000"/>
              </a:lnSpc>
            </a:pPr>
            <a:r>
              <a:rPr kumimoji="1" lang="en-US" sz="20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4/15/2025</a:t>
            </a:r>
            <a:endParaRPr kumimoji="1" lang="en-US" sz="20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4" name="文本框 3"/>
          <p:cNvSpPr txBox="1"/>
          <p:nvPr/>
        </p:nvSpPr>
        <p:spPr>
          <a:xfrm>
            <a:off x="1780674" y="2676397"/>
            <a:ext cx="8630652" cy="1015663"/>
          </a:xfrm>
          <a:prstGeom prst="rect">
            <a:avLst/>
          </a:prstGeom>
          <a:noFill/>
        </p:spPr>
        <p:txBody>
          <a:bodyPr wrap="square">
            <a:spAutoFit/>
          </a:bodyPr>
          <a:lstStyle/>
          <a:p>
            <a:pPr algn="ctr"/>
            <a:r>
              <a:rPr lang="en-GB" altLang="zh-CN" sz="6000" b="1" dirty="0">
                <a:solidFill>
                  <a:schemeClr val="bg1"/>
                </a:solidFill>
                <a:latin typeface="Arial" panose="020B0604020202020204" pitchFamily="34" charset="0"/>
                <a:cs typeface="Arial" panose="020B0604020202020204" pitchFamily="34" charset="0"/>
              </a:rPr>
              <a:t>THANKS</a:t>
            </a:r>
            <a:endParaRPr lang="en-GB" altLang="zh-CN" sz="6000" b="1" dirty="0">
              <a:solidFill>
                <a:schemeClr val="bg1"/>
              </a:solidFill>
              <a:latin typeface="Arial" panose="020B0604020202020204" pitchFamily="34" charset="0"/>
              <a:cs typeface="Arial" panose="020B0604020202020204" pitchFamily="34" charset="0"/>
            </a:endParaRPr>
          </a:p>
        </p:txBody>
      </p:sp>
      <p:sp>
        <p:nvSpPr>
          <p:cNvPr id="10"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Arial" panose="020B0604020202020204" pitchFamily="34" charset="0"/>
                <a:cs typeface="Arial" panose="020B0604020202020204" pitchFamily="34" charset="0"/>
              </a:rPr>
            </a:fld>
            <a:endParaRPr kumimoji="1" lang="zh-CN" altLang="en-US" sz="1800" dirty="0">
              <a:solidFill>
                <a:schemeClr val="accent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37435" y="1889760"/>
            <a:ext cx="917130" cy="90364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4130037" y="2080158"/>
            <a:ext cx="3931924" cy="523220"/>
          </a:xfrm>
          <a:prstGeom prst="rect">
            <a:avLst/>
          </a:prstGeom>
          <a:noFill/>
        </p:spPr>
        <p:txBody>
          <a:bodyPr wrap="square" rtlCol="0">
            <a:spAutoFit/>
          </a:bodyPr>
          <a:lstStyle/>
          <a:p>
            <a:pPr algn="ctr"/>
            <a:r>
              <a:rPr kumimoji="1" lang="en-US" altLang="zh-CN" sz="2800" b="1" dirty="0">
                <a:solidFill>
                  <a:schemeClr val="bg1"/>
                </a:solidFill>
                <a:latin typeface="Times New Roman" panose="02020603050405020304" charset="0"/>
                <a:cs typeface="Times New Roman" panose="02020603050405020304" charset="0"/>
              </a:rPr>
              <a:t>01</a:t>
            </a:r>
            <a:endParaRPr kumimoji="1" lang="en-US" altLang="zh-CN" sz="2800" b="1" dirty="0">
              <a:solidFill>
                <a:schemeClr val="bg1"/>
              </a:solidFill>
              <a:latin typeface="Times New Roman" panose="02020603050405020304" charset="0"/>
              <a:cs typeface="Times New Roman" panose="02020603050405020304" charset="0"/>
            </a:endParaRPr>
          </a:p>
        </p:txBody>
      </p:sp>
      <p:sp>
        <p:nvSpPr>
          <p:cNvPr id="6" name="文本框 5"/>
          <p:cNvSpPr txBox="1"/>
          <p:nvPr/>
        </p:nvSpPr>
        <p:spPr>
          <a:xfrm>
            <a:off x="2112165" y="3374284"/>
            <a:ext cx="7967671" cy="1445260"/>
          </a:xfrm>
          <a:prstGeom prst="rect">
            <a:avLst/>
          </a:prstGeom>
          <a:noFill/>
        </p:spPr>
        <p:txBody>
          <a:bodyPr wrap="square" rtlCol="0">
            <a:spAutoFit/>
          </a:bodyPr>
          <a:lstStyle/>
          <a:p>
            <a:pPr algn="ctr"/>
            <a:r>
              <a:rPr kumimoji="1" lang="en-US" altLang="zh-CN" sz="4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Problem Statement &amp; Motivation</a:t>
            </a:r>
            <a:endParaRPr kumimoji="1" lang="en-GB" altLang="zh-CN" sz="4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7" name="矩形 6"/>
          <p:cNvSpPr/>
          <p:nvPr/>
        </p:nvSpPr>
        <p:spPr>
          <a:xfrm>
            <a:off x="0" y="6370320"/>
            <a:ext cx="12192000" cy="4876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Arial" panose="020B0604020202020204" pitchFamily="34" charset="0"/>
              <a:cs typeface="Arial" panose="020B0604020202020204" pitchFamily="34" charset="0"/>
            </a:endParaRPr>
          </a:p>
        </p:txBody>
      </p:sp>
      <p:sp>
        <p:nvSpPr>
          <p:cNvPr id="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bg1"/>
                </a:solidFill>
                <a:latin typeface="Arial" panose="020B0604020202020204" pitchFamily="34" charset="0"/>
                <a:cs typeface="Arial" panose="020B0604020202020204" pitchFamily="34" charset="0"/>
              </a:rPr>
            </a:fld>
            <a:endParaRPr kumimoji="1" lang="zh-CN" altLang="en-US" sz="18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Times New Roman" panose="02020603050405020304" charset="0"/>
              <a:cs typeface="Times New Roman" panose="02020603050405020304" charset="0"/>
            </a:endParaRPr>
          </a:p>
        </p:txBody>
      </p:sp>
      <p:sp>
        <p:nvSpPr>
          <p:cNvPr id="33" name="矩形 32"/>
          <p:cNvSpPr/>
          <p:nvPr/>
        </p:nvSpPr>
        <p:spPr>
          <a:xfrm>
            <a:off x="2838381" y="-1732"/>
            <a:ext cx="1844214" cy="6674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charset="0"/>
              <a:cs typeface="Times New Roman" panose="02020603050405020304" charset="0"/>
            </a:endParaRPr>
          </a:p>
        </p:txBody>
      </p:sp>
      <p:grpSp>
        <p:nvGrpSpPr>
          <p:cNvPr id="22" name="组合 21"/>
          <p:cNvGrpSpPr/>
          <p:nvPr/>
        </p:nvGrpSpPr>
        <p:grpSpPr>
          <a:xfrm>
            <a:off x="359326" y="167129"/>
            <a:ext cx="983091" cy="427233"/>
            <a:chOff x="6096000" y="-1871432"/>
            <a:chExt cx="2055437" cy="893255"/>
          </a:xfrm>
        </p:grpSpPr>
        <p:pic>
          <p:nvPicPr>
            <p:cNvPr id="23" name="图片 22"/>
            <p:cNvPicPr>
              <a:picLocks noChangeAspect="1"/>
            </p:cNvPicPr>
            <p:nvPr/>
          </p:nvPicPr>
          <p:blipFill rotWithShape="1">
            <a:blip r:embed="rId1"/>
            <a:srcRect r="63685"/>
            <a:stretch>
              <a:fillRect/>
            </a:stretch>
          </p:blipFill>
          <p:spPr>
            <a:xfrm>
              <a:off x="6096000" y="-1871432"/>
              <a:ext cx="702733" cy="893255"/>
            </a:xfrm>
            <a:prstGeom prst="rect">
              <a:avLst/>
            </a:prstGeom>
          </p:spPr>
        </p:pic>
        <p:pic>
          <p:nvPicPr>
            <p:cNvPr id="24" name="图片 2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15" y="874415"/>
            <a:ext cx="9307657" cy="491490"/>
          </a:xfrm>
          <a:prstGeom prst="rect">
            <a:avLst/>
          </a:prstGeom>
          <a:noFill/>
        </p:spPr>
        <p:txBody>
          <a:bodyPr wrap="square">
            <a:spAutoFit/>
          </a:bodyPr>
          <a:lstStyle/>
          <a:p>
            <a:pPr marL="457200" indent="-457200">
              <a:buSzPct val="85000"/>
              <a:buFont typeface="Wingdings" panose="05000000000000000000" pitchFamily="2" charset="2"/>
              <a:buChar char="Ø"/>
            </a:pPr>
            <a:r>
              <a:rPr kumimoji="1" lang="en-US" altLang="zh-CN" sz="2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Problem Statement &amp; Motivation</a:t>
            </a:r>
            <a:endParaRPr kumimoji="1" lang="en-GB" altLang="zh-CN" sz="2600" b="1" dirty="0">
              <a:solidFill>
                <a:schemeClr val="accent1"/>
              </a:solidFill>
              <a:latin typeface="Times New Roman" panose="02020603050405020304" charset="0"/>
              <a:ea typeface="Microsoft YaHei" panose="020B0503020204020204" charset="-122"/>
              <a:cs typeface="Times New Roman" panose="02020603050405020304" charset="0"/>
            </a:endParaRPr>
          </a:p>
        </p:txBody>
      </p:sp>
      <p:sp>
        <p:nvSpPr>
          <p:cNvPr id="30" name="文本框 29"/>
          <p:cNvSpPr txBox="1"/>
          <p:nvPr/>
        </p:nvSpPr>
        <p:spPr>
          <a:xfrm>
            <a:off x="2838450" y="24765"/>
            <a:ext cx="1844675" cy="583565"/>
          </a:xfrm>
          <a:prstGeom prst="rect">
            <a:avLst/>
          </a:prstGeom>
          <a:noFill/>
        </p:spPr>
        <p:txBody>
          <a:bodyPr wrap="square" rtlCol="0">
            <a:spAutoFit/>
          </a:bodyPr>
          <a:lstStyle/>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sp>
        <p:nvSpPr>
          <p:cNvPr id="4" name="文本框 3"/>
          <p:cNvSpPr txBox="1"/>
          <p:nvPr/>
        </p:nvSpPr>
        <p:spPr>
          <a:xfrm>
            <a:off x="4603750" y="3810"/>
            <a:ext cx="1504315" cy="625475"/>
          </a:xfrm>
          <a:prstGeom prst="rect">
            <a:avLst/>
          </a:prstGeom>
          <a:noFill/>
        </p:spPr>
        <p:txBody>
          <a:bodyPr wrap="square" rtlCol="0">
            <a:noAutofit/>
          </a:bodyPr>
          <a:lstStyle/>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13" name="文本框 12"/>
          <p:cNvSpPr txBox="1"/>
          <p:nvPr/>
        </p:nvSpPr>
        <p:spPr>
          <a:xfrm>
            <a:off x="738505" y="4966970"/>
            <a:ext cx="10364470" cy="1224280"/>
          </a:xfrm>
          <a:prstGeom prst="rect">
            <a:avLst/>
          </a:prstGeom>
          <a:noFill/>
        </p:spPr>
        <p:txBody>
          <a:bodyPr wrap="square" rtlCol="0">
            <a:noAutofit/>
          </a:bodyPr>
          <a:lstStyle/>
          <a:p>
            <a:pPr algn="just"/>
            <a:r>
              <a:rPr lang="en-US" altLang="zh-CN" sz="2400" b="1" dirty="0">
                <a:solidFill>
                  <a:schemeClr val="accent1">
                    <a:lumMod val="50000"/>
                  </a:schemeClr>
                </a:solidFill>
                <a:latin typeface="Times New Roman" panose="02020603050405020304" charset="0"/>
                <a:cs typeface="Times New Roman" panose="02020603050405020304" charset="0"/>
              </a:rPr>
              <a:t>Challenge: </a:t>
            </a:r>
            <a:r>
              <a:rPr lang="en-US" altLang="zh-CN" sz="2000" dirty="0">
                <a:solidFill>
                  <a:schemeClr val="accent1">
                    <a:lumMod val="50000"/>
                  </a:schemeClr>
                </a:solidFill>
                <a:latin typeface="Times New Roman" panose="02020603050405020304" charset="0"/>
                <a:cs typeface="Times New Roman" panose="02020603050405020304" charset="0"/>
              </a:rPr>
              <a:t>Manual assembly QA is critical but error-prone, lacks objective measures.</a:t>
            </a:r>
            <a:endParaRPr lang="en-US" altLang="zh-CN" sz="2000" dirty="0">
              <a:solidFill>
                <a:schemeClr val="accent1">
                  <a:lumMod val="50000"/>
                </a:schemeClr>
              </a:solidFill>
              <a:latin typeface="Times New Roman" panose="02020603050405020304" charset="0"/>
              <a:cs typeface="Times New Roman" panose="02020603050405020304" charset="0"/>
            </a:endParaRPr>
          </a:p>
          <a:p>
            <a:pPr algn="just"/>
            <a:r>
              <a:rPr lang="en-US" altLang="zh-CN" sz="2400" b="1" dirty="0">
                <a:solidFill>
                  <a:schemeClr val="accent1">
                    <a:lumMod val="50000"/>
                  </a:schemeClr>
                </a:solidFill>
                <a:latin typeface="Times New Roman" panose="02020603050405020304" charset="0"/>
                <a:cs typeface="Times New Roman" panose="02020603050405020304" charset="0"/>
                <a:sym typeface="+mn-ea"/>
              </a:rPr>
              <a:t>Need: </a:t>
            </a:r>
            <a:r>
              <a:rPr lang="en-US" altLang="zh-CN" sz="2400" dirty="0">
                <a:solidFill>
                  <a:schemeClr val="accent1">
                    <a:lumMod val="50000"/>
                  </a:schemeClr>
                </a:solidFill>
                <a:latin typeface="Times New Roman" panose="02020603050405020304" charset="0"/>
                <a:cs typeface="Times New Roman" panose="02020603050405020304" charset="0"/>
                <a:sym typeface="+mn-ea"/>
              </a:rPr>
              <a:t>Robust, automated systems for verifying procedural correctness and quality in flexible manufacturing.</a:t>
            </a:r>
            <a:endParaRPr lang="en-US" altLang="zh-CN" sz="2400" dirty="0">
              <a:solidFill>
                <a:schemeClr val="accent1">
                  <a:lumMod val="50000"/>
                </a:schemeClr>
              </a:solidFill>
              <a:latin typeface="Times New Roman" panose="02020603050405020304" charset="0"/>
              <a:cs typeface="Times New Roman" panose="02020603050405020304" charset="0"/>
            </a:endParaRPr>
          </a:p>
          <a:p>
            <a:pPr algn="just"/>
            <a:r>
              <a:rPr lang="en-US" altLang="zh-CN" sz="2400" b="1" dirty="0">
                <a:solidFill>
                  <a:schemeClr val="accent1">
                    <a:lumMod val="50000"/>
                  </a:schemeClr>
                </a:solidFill>
                <a:latin typeface="Times New Roman" panose="02020603050405020304" charset="0"/>
                <a:cs typeface="Times New Roman" panose="02020603050405020304" charset="0"/>
              </a:rPr>
              <a:t>Goal: </a:t>
            </a:r>
            <a:r>
              <a:rPr lang="en-US" altLang="zh-CN" sz="2000" dirty="0">
                <a:solidFill>
                  <a:schemeClr val="accent1">
                    <a:lumMod val="50000"/>
                  </a:schemeClr>
                </a:solidFill>
                <a:latin typeface="Times New Roman" panose="02020603050405020304" charset="0"/>
                <a:cs typeface="Times New Roman" panose="02020603050405020304" charset="0"/>
              </a:rPr>
              <a:t>Develop a </a:t>
            </a:r>
            <a:r>
              <a:rPr lang="en-US" altLang="zh-CN" sz="2000" dirty="0">
                <a:solidFill>
                  <a:schemeClr val="accent2">
                    <a:lumMod val="75000"/>
                  </a:schemeClr>
                </a:solidFill>
                <a:latin typeface="Times New Roman" panose="02020603050405020304" charset="0"/>
                <a:cs typeface="Times New Roman" panose="02020603050405020304" charset="0"/>
              </a:rPr>
              <a:t>vision-based system</a:t>
            </a:r>
            <a:r>
              <a:rPr lang="en-US" altLang="zh-CN" sz="2000" dirty="0">
                <a:solidFill>
                  <a:schemeClr val="accent1">
                    <a:lumMod val="50000"/>
                  </a:schemeClr>
                </a:solidFill>
                <a:latin typeface="Times New Roman" panose="02020603050405020304" charset="0"/>
                <a:cs typeface="Times New Roman" panose="02020603050405020304" charset="0"/>
              </a:rPr>
              <a:t> integrating hand tracking and object detection for real-time assembly verification.</a:t>
            </a:r>
            <a:endParaRPr lang="en-US" altLang="zh-CN" sz="2000" dirty="0">
              <a:solidFill>
                <a:schemeClr val="accent1">
                  <a:lumMod val="50000"/>
                </a:schemeClr>
              </a:solidFill>
              <a:latin typeface="Times New Roman" panose="02020603050405020304" charset="0"/>
              <a:cs typeface="Times New Roman" panose="02020603050405020304" charset="0"/>
            </a:endParaRPr>
          </a:p>
          <a:p>
            <a:pPr algn="just"/>
            <a:endParaRPr lang="en-US" altLang="zh-CN" sz="2000" dirty="0">
              <a:solidFill>
                <a:schemeClr val="accent1">
                  <a:lumMod val="50000"/>
                </a:schemeClr>
              </a:solidFill>
              <a:latin typeface="Times New Roman" panose="02020603050405020304" charset="0"/>
              <a:cs typeface="Times New Roman" panose="02020603050405020304" charset="0"/>
            </a:endParaRPr>
          </a:p>
        </p:txBody>
      </p:sp>
      <p:pic>
        <p:nvPicPr>
          <p:cNvPr id="20" name="图片 19"/>
          <p:cNvPicPr>
            <a:picLocks noChangeAspect="1"/>
          </p:cNvPicPr>
          <p:nvPr/>
        </p:nvPicPr>
        <p:blipFill>
          <a:blip r:embed="rId4"/>
          <a:stretch>
            <a:fillRect/>
          </a:stretch>
        </p:blipFill>
        <p:spPr>
          <a:xfrm>
            <a:off x="695435" y="1596613"/>
            <a:ext cx="3312742" cy="2517375"/>
          </a:xfrm>
          <a:prstGeom prst="rect">
            <a:avLst/>
          </a:prstGeom>
        </p:spPr>
      </p:pic>
      <p:pic>
        <p:nvPicPr>
          <p:cNvPr id="14" name="图片 13"/>
          <p:cNvPicPr>
            <a:picLocks noChangeAspect="1"/>
          </p:cNvPicPr>
          <p:nvPr/>
        </p:nvPicPr>
        <p:blipFill>
          <a:blip r:embed="rId5"/>
          <a:stretch>
            <a:fillRect/>
          </a:stretch>
        </p:blipFill>
        <p:spPr>
          <a:xfrm>
            <a:off x="1048828" y="3657691"/>
            <a:ext cx="5004931" cy="1269107"/>
          </a:xfrm>
          <a:prstGeom prst="rect">
            <a:avLst/>
          </a:prstGeom>
        </p:spPr>
      </p:pic>
      <p:sp>
        <p:nvSpPr>
          <p:cNvPr id="31" name="箭头: 右 30"/>
          <p:cNvSpPr/>
          <p:nvPr/>
        </p:nvSpPr>
        <p:spPr>
          <a:xfrm>
            <a:off x="4682490" y="3029585"/>
            <a:ext cx="2095500" cy="506730"/>
          </a:xfrm>
          <a:prstGeom prst="rightArrow">
            <a:avLst/>
          </a:prstGeom>
          <a:solidFill>
            <a:schemeClr val="accent1">
              <a:lumMod val="5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solidFill>
                <a:schemeClr val="tx1"/>
              </a:solidFill>
              <a:latin typeface="Times New Roman" panose="02020603050405020304" charset="0"/>
              <a:ea typeface="+mj-ea"/>
              <a:cs typeface="Times New Roman" panose="02020603050405020304" charset="0"/>
            </a:endParaRPr>
          </a:p>
        </p:txBody>
      </p:sp>
      <p:pic>
        <p:nvPicPr>
          <p:cNvPr id="2" name="图片 1"/>
          <p:cNvPicPr>
            <a:picLocks noChangeAspect="1"/>
          </p:cNvPicPr>
          <p:nvPr/>
        </p:nvPicPr>
        <p:blipFill>
          <a:blip r:embed="rId6">
            <a:clrChange>
              <a:clrFrom>
                <a:srgbClr val="E3F2C9">
                  <a:alpha val="100000"/>
                </a:srgbClr>
              </a:clrFrom>
              <a:clrTo>
                <a:srgbClr val="E3F2C9">
                  <a:alpha val="100000"/>
                  <a:alpha val="0"/>
                </a:srgbClr>
              </a:clrTo>
            </a:clrChange>
          </a:blip>
          <a:srcRect l="10264" r="8016"/>
          <a:stretch>
            <a:fillRect/>
          </a:stretch>
        </p:blipFill>
        <p:spPr>
          <a:xfrm>
            <a:off x="6906260" y="1725930"/>
            <a:ext cx="4899025" cy="3001010"/>
          </a:xfrm>
          <a:prstGeom prst="rect">
            <a:avLst/>
          </a:prstGeom>
        </p:spPr>
      </p:pic>
      <p:sp>
        <p:nvSpPr>
          <p:cNvPr id="3" name="文本框 2"/>
          <p:cNvSpPr txBox="1"/>
          <p:nvPr/>
        </p:nvSpPr>
        <p:spPr>
          <a:xfrm>
            <a:off x="4403725" y="2563495"/>
            <a:ext cx="2898775" cy="583565"/>
          </a:xfrm>
          <a:prstGeom prst="rect">
            <a:avLst/>
          </a:prstGeom>
        </p:spPr>
        <p:txBody>
          <a:bodyPr wrap="square">
            <a:spAutoFit/>
          </a:bodyPr>
          <a:p>
            <a:pPr algn="ctr"/>
            <a:r>
              <a:rPr lang="en-US" altLang="zh-CN" sz="1600">
                <a:solidFill>
                  <a:schemeClr val="accent1">
                    <a:lumMod val="50000"/>
                  </a:schemeClr>
                </a:solidFill>
                <a:latin typeface="Times New Roman" panose="02020603050405020304" charset="0"/>
                <a:cs typeface="Times New Roman" panose="02020603050405020304" charset="0"/>
              </a:rPr>
              <a:t>Human-centric manufacturing</a:t>
            </a:r>
            <a:endParaRPr lang="en-US" altLang="zh-CN" sz="1600">
              <a:solidFill>
                <a:schemeClr val="accent1">
                  <a:lumMod val="50000"/>
                </a:schemeClr>
              </a:solidFill>
              <a:latin typeface="Times New Roman" panose="02020603050405020304" charset="0"/>
              <a:cs typeface="Times New Roman" panose="02020603050405020304" charset="0"/>
            </a:endParaRPr>
          </a:p>
          <a:p>
            <a:pPr algn="ctr"/>
            <a:r>
              <a:rPr lang="en-US" altLang="zh-CN" sz="1600">
                <a:solidFill>
                  <a:schemeClr val="accent1">
                    <a:lumMod val="50000"/>
                  </a:schemeClr>
                </a:solidFill>
                <a:latin typeface="Times New Roman" panose="02020603050405020304" charset="0"/>
                <a:cs typeface="Times New Roman" panose="02020603050405020304" charset="0"/>
              </a:rPr>
              <a:t> (Industry 4.0)</a:t>
            </a:r>
            <a:endParaRPr lang="en-US" altLang="zh-CN" sz="1600">
              <a:solidFill>
                <a:schemeClr val="accent1">
                  <a:lumMod val="50000"/>
                </a:schemeClr>
              </a:solidFill>
              <a:latin typeface="Times New Roman" panose="02020603050405020304" charset="0"/>
              <a:cs typeface="Times New Roman" panose="02020603050405020304" charset="0"/>
            </a:endParaRPr>
          </a:p>
        </p:txBody>
      </p:sp>
      <p:sp>
        <p:nvSpPr>
          <p:cNvPr id="5" name="文本框 4"/>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7" name="文本框 6"/>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 name="文本框 7"/>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10" name="文本框 9"/>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37435" y="1889760"/>
            <a:ext cx="917130" cy="90364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4130037" y="2080158"/>
            <a:ext cx="3931924" cy="521970"/>
          </a:xfrm>
          <a:prstGeom prst="rect">
            <a:avLst/>
          </a:prstGeom>
          <a:noFill/>
        </p:spPr>
        <p:txBody>
          <a:bodyPr wrap="square" rtlCol="0">
            <a:spAutoFit/>
          </a:bodyPr>
          <a:lstStyle/>
          <a:p>
            <a:pPr algn="ctr"/>
            <a:r>
              <a:rPr kumimoji="1" lang="en-US" altLang="zh-CN" sz="2800" b="1" dirty="0">
                <a:solidFill>
                  <a:schemeClr val="bg1"/>
                </a:solidFill>
                <a:latin typeface="Times New Roman" panose="02020603050405020304" charset="0"/>
                <a:cs typeface="Times New Roman" panose="02020603050405020304" charset="0"/>
              </a:rPr>
              <a:t>02</a:t>
            </a:r>
            <a:endParaRPr kumimoji="1" lang="en-US" altLang="zh-CN" sz="2800" b="1" dirty="0">
              <a:solidFill>
                <a:schemeClr val="bg1"/>
              </a:solidFill>
              <a:latin typeface="Times New Roman" panose="02020603050405020304" charset="0"/>
              <a:cs typeface="Times New Roman" panose="02020603050405020304" charset="0"/>
            </a:endParaRPr>
          </a:p>
        </p:txBody>
      </p:sp>
      <p:sp>
        <p:nvSpPr>
          <p:cNvPr id="6" name="文本框 5"/>
          <p:cNvSpPr txBox="1"/>
          <p:nvPr/>
        </p:nvSpPr>
        <p:spPr>
          <a:xfrm>
            <a:off x="2112165" y="3374284"/>
            <a:ext cx="7967671" cy="768350"/>
          </a:xfrm>
          <a:prstGeom prst="rect">
            <a:avLst/>
          </a:prstGeom>
          <a:noFill/>
        </p:spPr>
        <p:txBody>
          <a:bodyPr wrap="square" rtlCol="0">
            <a:spAutoFit/>
          </a:bodyPr>
          <a:lstStyle/>
          <a:p>
            <a:pPr indent="0" algn="ctr">
              <a:buSzPct val="85000"/>
              <a:buFont typeface="Wingdings" panose="05000000000000000000" pitchFamily="2" charset="2"/>
              <a:buNone/>
            </a:pPr>
            <a:r>
              <a:rPr kumimoji="1" lang="en-US" altLang="zh-CN" sz="4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Research Objectives</a:t>
            </a:r>
            <a:endParaRPr kumimoji="1" lang="en-GB" altLang="zh-CN" sz="4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7" name="矩形 6"/>
          <p:cNvSpPr/>
          <p:nvPr/>
        </p:nvSpPr>
        <p:spPr>
          <a:xfrm>
            <a:off x="0" y="6370320"/>
            <a:ext cx="12192000" cy="4876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Arial" panose="020B0604020202020204" pitchFamily="34" charset="0"/>
              <a:cs typeface="Arial" panose="020B0604020202020204" pitchFamily="34" charset="0"/>
            </a:endParaRPr>
          </a:p>
        </p:txBody>
      </p:sp>
      <p:sp>
        <p:nvSpPr>
          <p:cNvPr id="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bg1"/>
                </a:solidFill>
                <a:latin typeface="Arial" panose="020B0604020202020204" pitchFamily="34" charset="0"/>
                <a:cs typeface="Arial" panose="020B0604020202020204" pitchFamily="34" charset="0"/>
              </a:rPr>
            </a:fld>
            <a:endParaRPr kumimoji="1" lang="zh-CN" altLang="en-US" sz="18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Times New Roman" panose="02020603050405020304" charset="0"/>
                <a:cs typeface="Times New Roman" panose="02020603050405020304" charset="0"/>
              </a:rPr>
            </a:fld>
            <a:endParaRPr kumimoji="1" lang="zh-CN" altLang="en-US" sz="1800" dirty="0" smtClean="0">
              <a:solidFill>
                <a:schemeClr val="accent1"/>
              </a:solidFill>
              <a:latin typeface="Times New Roman" panose="02020603050405020304" charset="0"/>
              <a:cs typeface="Times New Roman" panose="02020603050405020304" charset="0"/>
            </a:endParaRPr>
          </a:p>
        </p:txBody>
      </p:sp>
      <p:sp>
        <p:nvSpPr>
          <p:cNvPr id="32" name="文本框 31"/>
          <p:cNvSpPr txBox="1"/>
          <p:nvPr/>
        </p:nvSpPr>
        <p:spPr>
          <a:xfrm>
            <a:off x="6795767" y="47783"/>
            <a:ext cx="2029397" cy="830997"/>
          </a:xfrm>
          <a:prstGeom prst="rect">
            <a:avLst/>
          </a:prstGeom>
          <a:noFill/>
        </p:spPr>
        <p:txBody>
          <a:bodyPr wrap="square" rtlCol="0">
            <a:spAutoFit/>
          </a:bodyPr>
          <a:lstStyle/>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Two camera</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tracking</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GB"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43" name="矩形 2"/>
          <p:cNvSpPr/>
          <p:nvPr/>
        </p:nvSpPr>
        <p:spPr>
          <a:xfrm>
            <a:off x="841048" y="1475545"/>
            <a:ext cx="1510258" cy="49009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p>
            <a:endParaRPr lang="zh-CN" altLang="en-US" sz="2400" b="1" dirty="0">
              <a:latin typeface="Times New Roman" panose="02020603050405020304" charset="0"/>
              <a:ea typeface="Microsoft YaHei" panose="020B0503020204020204" charset="-122"/>
              <a:cs typeface="Times New Roman" panose="02020603050405020304" charset="0"/>
              <a:sym typeface="Calibri" panose="020F0502020204030204" charset="0"/>
            </a:endParaRPr>
          </a:p>
        </p:txBody>
      </p:sp>
      <p:sp>
        <p:nvSpPr>
          <p:cNvPr id="47" name="文本框 46"/>
          <p:cNvSpPr txBox="1"/>
          <p:nvPr/>
        </p:nvSpPr>
        <p:spPr>
          <a:xfrm>
            <a:off x="378490" y="4281263"/>
            <a:ext cx="3413389" cy="1106805"/>
          </a:xfrm>
          <a:prstGeom prst="rect">
            <a:avLst/>
          </a:prstGeom>
          <a:noFill/>
        </p:spPr>
        <p:txBody>
          <a:bodyPr wrap="square" rtlCol="0">
            <a:spAutoFit/>
          </a:bodyPr>
          <a:lstStyle/>
          <a:p>
            <a:pPr algn="ctr"/>
            <a:r>
              <a:rPr lang="en-US" altLang="zh-CN" sz="2200" b="1" dirty="0">
                <a:solidFill>
                  <a:schemeClr val="accent2">
                    <a:lumMod val="75000"/>
                  </a:schemeClr>
                </a:solidFill>
                <a:latin typeface="Times New Roman" panose="02020603050405020304" charset="0"/>
                <a:ea typeface="Calibri" panose="020F0502020204030204" charset="0"/>
                <a:cs typeface="Times New Roman" panose="02020603050405020304" charset="0"/>
              </a:rPr>
              <a:t>Multi-sensor</a:t>
            </a:r>
            <a:r>
              <a:rPr lang="en-US" altLang="zh-CN" sz="2200" dirty="0">
                <a:solidFill>
                  <a:schemeClr val="accent1">
                    <a:lumMod val="50000"/>
                  </a:schemeClr>
                </a:solidFill>
                <a:latin typeface="Times New Roman" panose="02020603050405020304" charset="0"/>
                <a:ea typeface="Calibri" panose="020F0502020204030204" charset="0"/>
                <a:cs typeface="Times New Roman" panose="02020603050405020304" charset="0"/>
              </a:rPr>
              <a:t> system for robust 3D hand kinematic data acquisition</a:t>
            </a:r>
            <a:endParaRPr lang="en-US" altLang="zh-CN" sz="2200" dirty="0">
              <a:solidFill>
                <a:schemeClr val="accent1">
                  <a:lumMod val="50000"/>
                </a:schemeClr>
              </a:solidFill>
              <a:latin typeface="Times New Roman" panose="02020603050405020304" charset="0"/>
              <a:ea typeface="Calibri" panose="020F0502020204030204" charset="0"/>
              <a:cs typeface="Times New Roman" panose="02020603050405020304" charset="0"/>
            </a:endParaRPr>
          </a:p>
        </p:txBody>
      </p:sp>
      <p:sp>
        <p:nvSpPr>
          <p:cNvPr id="62" name="文本框 61"/>
          <p:cNvSpPr txBox="1"/>
          <p:nvPr/>
        </p:nvSpPr>
        <p:spPr>
          <a:xfrm>
            <a:off x="8163883" y="4281263"/>
            <a:ext cx="3413125" cy="768350"/>
          </a:xfrm>
          <a:prstGeom prst="rect">
            <a:avLst/>
          </a:prstGeom>
          <a:noFill/>
        </p:spPr>
        <p:txBody>
          <a:bodyPr wrap="square" rtlCol="0">
            <a:spAutoFit/>
          </a:bodyPr>
          <a:lstStyle/>
          <a:p>
            <a:pPr algn="ctr"/>
            <a:r>
              <a:rPr lang="en-US" altLang="zh-CN" sz="2200" dirty="0">
                <a:solidFill>
                  <a:schemeClr val="accent1">
                    <a:lumMod val="50000"/>
                  </a:schemeClr>
                </a:solidFill>
                <a:latin typeface="Times New Roman" panose="02020603050405020304" charset="0"/>
                <a:ea typeface="Calibri" panose="020F0502020204030204" charset="0"/>
                <a:cs typeface="Times New Roman" panose="02020603050405020304" charset="0"/>
              </a:rPr>
              <a:t>A quantitative method for </a:t>
            </a:r>
            <a:r>
              <a:rPr lang="en-US" altLang="zh-CN" sz="2200" b="1" dirty="0">
                <a:solidFill>
                  <a:schemeClr val="accent2">
                    <a:lumMod val="75000"/>
                  </a:schemeClr>
                </a:solidFill>
                <a:latin typeface="Times New Roman" panose="02020603050405020304" charset="0"/>
                <a:ea typeface="Calibri" panose="020F0502020204030204" charset="0"/>
                <a:cs typeface="Times New Roman" panose="02020603050405020304" charset="0"/>
              </a:rPr>
              <a:t>assessing operator motion</a:t>
            </a:r>
            <a:r>
              <a:rPr lang="en-US" altLang="zh-CN" sz="2200" dirty="0">
                <a:solidFill>
                  <a:schemeClr val="accent1">
                    <a:lumMod val="50000"/>
                  </a:schemeClr>
                </a:solidFill>
                <a:latin typeface="Times New Roman" panose="02020603050405020304" charset="0"/>
                <a:ea typeface="Calibri" panose="020F0502020204030204" charset="0"/>
                <a:cs typeface="Times New Roman" panose="02020603050405020304" charset="0"/>
              </a:rPr>
              <a:t> </a:t>
            </a:r>
            <a:endParaRPr lang="en-US" altLang="zh-CN" sz="2200" dirty="0">
              <a:solidFill>
                <a:schemeClr val="accent1">
                  <a:lumMod val="50000"/>
                </a:schemeClr>
              </a:solidFill>
              <a:latin typeface="Times New Roman" panose="02020603050405020304" charset="0"/>
              <a:ea typeface="Calibri" panose="020F0502020204030204" charset="0"/>
              <a:cs typeface="Times New Roman" panose="02020603050405020304" charset="0"/>
            </a:endParaRPr>
          </a:p>
        </p:txBody>
      </p:sp>
      <p:sp>
        <p:nvSpPr>
          <p:cNvPr id="63" name="文本框 62"/>
          <p:cNvSpPr txBox="1"/>
          <p:nvPr/>
        </p:nvSpPr>
        <p:spPr>
          <a:xfrm>
            <a:off x="4280858" y="4281263"/>
            <a:ext cx="3413125" cy="768350"/>
          </a:xfrm>
          <a:prstGeom prst="rect">
            <a:avLst/>
          </a:prstGeom>
          <a:noFill/>
        </p:spPr>
        <p:txBody>
          <a:bodyPr wrap="square" rtlCol="0">
            <a:spAutoFit/>
          </a:bodyPr>
          <a:lstStyle/>
          <a:p>
            <a:pPr algn="ctr"/>
            <a:r>
              <a:rPr lang="en-US" altLang="zh-CN" sz="2200" dirty="0">
                <a:solidFill>
                  <a:schemeClr val="accent1">
                    <a:lumMod val="50000"/>
                  </a:schemeClr>
                </a:solidFill>
                <a:latin typeface="Times New Roman" panose="02020603050405020304" charset="0"/>
                <a:ea typeface="Calibri" panose="020F0502020204030204" charset="0"/>
                <a:cs typeface="Times New Roman" panose="02020603050405020304" charset="0"/>
              </a:rPr>
              <a:t>Accurate assembly </a:t>
            </a:r>
            <a:r>
              <a:rPr lang="en-US" altLang="zh-CN" sz="2200" b="1" dirty="0">
                <a:solidFill>
                  <a:schemeClr val="accent2">
                    <a:lumMod val="75000"/>
                  </a:schemeClr>
                </a:solidFill>
                <a:latin typeface="Times New Roman" panose="02020603050405020304" charset="0"/>
                <a:ea typeface="Calibri" panose="020F0502020204030204" charset="0"/>
                <a:cs typeface="Times New Roman" panose="02020603050405020304" charset="0"/>
              </a:rPr>
              <a:t>stage identification</a:t>
            </a:r>
            <a:r>
              <a:rPr lang="en-US" altLang="zh-CN" sz="2200" dirty="0">
                <a:solidFill>
                  <a:schemeClr val="accent1">
                    <a:lumMod val="50000"/>
                  </a:schemeClr>
                </a:solidFill>
                <a:latin typeface="Times New Roman" panose="02020603050405020304" charset="0"/>
                <a:ea typeface="Calibri" panose="020F0502020204030204" charset="0"/>
                <a:cs typeface="Times New Roman" panose="02020603050405020304" charset="0"/>
              </a:rPr>
              <a:t> method</a:t>
            </a:r>
            <a:endParaRPr lang="en-US" altLang="zh-CN" sz="2200" dirty="0">
              <a:solidFill>
                <a:schemeClr val="accent1">
                  <a:lumMod val="50000"/>
                </a:schemeClr>
              </a:solidFill>
              <a:latin typeface="Times New Roman" panose="02020603050405020304" charset="0"/>
              <a:ea typeface="Calibri" panose="020F0502020204030204" charset="0"/>
              <a:cs typeface="Times New Roman" panose="02020603050405020304" charset="0"/>
            </a:endParaRPr>
          </a:p>
        </p:txBody>
      </p:sp>
      <p:sp>
        <p:nvSpPr>
          <p:cNvPr id="64" name="文本框 63"/>
          <p:cNvSpPr txBox="1"/>
          <p:nvPr/>
        </p:nvSpPr>
        <p:spPr>
          <a:xfrm>
            <a:off x="913757" y="5439645"/>
            <a:ext cx="10364486" cy="953135"/>
          </a:xfrm>
          <a:prstGeom prst="rect">
            <a:avLst/>
          </a:prstGeom>
          <a:noFill/>
        </p:spPr>
        <p:txBody>
          <a:bodyPr wrap="square" rtlCol="0">
            <a:spAutoFit/>
          </a:bodyPr>
          <a:lstStyle/>
          <a:p>
            <a:pPr algn="ctr"/>
            <a:r>
              <a:rPr lang="en-US" altLang="zh-CN" sz="2800" dirty="0">
                <a:solidFill>
                  <a:schemeClr val="accent1">
                    <a:lumMod val="50000"/>
                  </a:schemeClr>
                </a:solidFill>
                <a:latin typeface="Times New Roman" panose="02020603050405020304" charset="0"/>
                <a:cs typeface="Times New Roman" panose="02020603050405020304" charset="0"/>
              </a:rPr>
              <a:t>Integrate 3 components into a functional system with a user interface for operator guidance and feedback.</a:t>
            </a:r>
            <a:endParaRPr lang="en-US" altLang="zh-CN" sz="2800" dirty="0">
              <a:solidFill>
                <a:schemeClr val="accent1">
                  <a:lumMod val="50000"/>
                </a:schemeClr>
              </a:solidFill>
              <a:latin typeface="Times New Roman" panose="02020603050405020304" charset="0"/>
              <a:cs typeface="Times New Roman" panose="0202060305040502030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15" y="874415"/>
            <a:ext cx="9307657" cy="491490"/>
          </a:xfrm>
          <a:prstGeom prst="rect">
            <a:avLst/>
          </a:prstGeom>
          <a:noFill/>
        </p:spPr>
        <p:txBody>
          <a:bodyPr wrap="square">
            <a:spAutoFit/>
          </a:bodyPr>
          <a:p>
            <a:pPr marL="457200" indent="-457200">
              <a:buSzPct val="85000"/>
              <a:buFont typeface="Wingdings" panose="05000000000000000000" pitchFamily="2" charset="2"/>
              <a:buChar char="Ø"/>
            </a:pPr>
            <a:r>
              <a:rPr kumimoji="1" lang="en-US" altLang="zh-CN" sz="2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2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pic>
        <p:nvPicPr>
          <p:cNvPr id="8" name="图片 7"/>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404366" y="2233295"/>
            <a:ext cx="3166110" cy="1910080"/>
          </a:xfrm>
          <a:prstGeom prst="rect">
            <a:avLst/>
          </a:prstGeom>
        </p:spPr>
      </p:pic>
      <p:pic>
        <p:nvPicPr>
          <p:cNvPr id="9" name="图片 8"/>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626350" y="1679575"/>
            <a:ext cx="4488815" cy="2463800"/>
          </a:xfrm>
          <a:prstGeom prst="rect">
            <a:avLst/>
          </a:prstGeom>
        </p:spPr>
      </p:pic>
      <p:pic>
        <p:nvPicPr>
          <p:cNvPr id="11" name="图片 10"/>
          <p:cNvPicPr>
            <a:picLocks noChangeAspect="1"/>
          </p:cNvPicPr>
          <p:nvPr/>
        </p:nvPicPr>
        <p:blipFill>
          <a:blip r:embed="rId3"/>
          <a:stretch>
            <a:fillRect/>
          </a:stretch>
        </p:blipFill>
        <p:spPr>
          <a:xfrm>
            <a:off x="363064" y="1923415"/>
            <a:ext cx="3444240" cy="2219960"/>
          </a:xfrm>
          <a:prstGeom prst="rect">
            <a:avLst/>
          </a:prstGeom>
        </p:spPr>
      </p:pic>
      <p:sp>
        <p:nvSpPr>
          <p:cNvPr id="12" name="矩形 11"/>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14" name="组合 13"/>
          <p:cNvGrpSpPr/>
          <p:nvPr/>
        </p:nvGrpSpPr>
        <p:grpSpPr>
          <a:xfrm>
            <a:off x="359326" y="167129"/>
            <a:ext cx="983091" cy="427233"/>
            <a:chOff x="6096000" y="-1871432"/>
            <a:chExt cx="2055437" cy="893255"/>
          </a:xfrm>
        </p:grpSpPr>
        <p:pic>
          <p:nvPicPr>
            <p:cNvPr id="15" name="图片 14"/>
            <p:cNvPicPr>
              <a:picLocks noChangeAspect="1"/>
            </p:cNvPicPr>
            <p:nvPr/>
          </p:nvPicPr>
          <p:blipFill rotWithShape="1">
            <a:blip r:embed="rId4"/>
            <a:srcRect r="63685"/>
            <a:stretch>
              <a:fillRect/>
            </a:stretch>
          </p:blipFill>
          <p:spPr>
            <a:xfrm>
              <a:off x="6096000" y="-1871432"/>
              <a:ext cx="702733" cy="893255"/>
            </a:xfrm>
            <a:prstGeom prst="rect">
              <a:avLst/>
            </a:prstGeom>
          </p:spPr>
        </p:pic>
        <p:pic>
          <p:nvPicPr>
            <p:cNvPr id="16" name="图片 15"/>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17" name="文本框 16"/>
          <p:cNvSpPr txBox="1"/>
          <p:nvPr/>
        </p:nvSpPr>
        <p:spPr>
          <a:xfrm>
            <a:off x="3081655" y="24765"/>
            <a:ext cx="132207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31" name="矩形 30"/>
          <p:cNvSpPr/>
          <p:nvPr/>
        </p:nvSpPr>
        <p:spPr>
          <a:xfrm>
            <a:off x="4557395" y="-1905"/>
            <a:ext cx="1560830"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18" name="文本框 17"/>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19" name="文本框 18"/>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20" name="文本框 19"/>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27" name="文本框 26"/>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29" name="文本框 28"/>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37435" y="1889760"/>
            <a:ext cx="917130" cy="90364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4130037" y="2080158"/>
            <a:ext cx="3931924" cy="521970"/>
          </a:xfrm>
          <a:prstGeom prst="rect">
            <a:avLst/>
          </a:prstGeom>
          <a:noFill/>
        </p:spPr>
        <p:txBody>
          <a:bodyPr wrap="square" rtlCol="0">
            <a:spAutoFit/>
          </a:bodyPr>
          <a:lstStyle/>
          <a:p>
            <a:pPr algn="ctr"/>
            <a:r>
              <a:rPr kumimoji="1" lang="en-US" altLang="zh-CN" sz="2800" b="1" dirty="0">
                <a:solidFill>
                  <a:schemeClr val="bg1"/>
                </a:solidFill>
                <a:latin typeface="Times New Roman" panose="02020603050405020304" charset="0"/>
                <a:cs typeface="Times New Roman" panose="02020603050405020304" charset="0"/>
              </a:rPr>
              <a:t>03</a:t>
            </a:r>
            <a:endParaRPr kumimoji="1" lang="en-US" altLang="zh-CN" sz="2800" b="1" dirty="0">
              <a:solidFill>
                <a:schemeClr val="bg1"/>
              </a:solidFill>
              <a:latin typeface="Times New Roman" panose="02020603050405020304" charset="0"/>
              <a:cs typeface="Times New Roman" panose="02020603050405020304" charset="0"/>
            </a:endParaRPr>
          </a:p>
        </p:txBody>
      </p:sp>
      <p:sp>
        <p:nvSpPr>
          <p:cNvPr id="6" name="文本框 5"/>
          <p:cNvSpPr txBox="1"/>
          <p:nvPr/>
        </p:nvSpPr>
        <p:spPr>
          <a:xfrm>
            <a:off x="2112165" y="3374284"/>
            <a:ext cx="7967671" cy="1076325"/>
          </a:xfrm>
          <a:prstGeom prst="rect">
            <a:avLst/>
          </a:prstGeom>
          <a:noFill/>
        </p:spPr>
        <p:txBody>
          <a:bodyPr wrap="square" rtlCol="0">
            <a:spAutoFit/>
          </a:bodyPr>
          <a:lstStyle/>
          <a:p>
            <a:pPr indent="0" algn="ctr">
              <a:buSzPct val="85000"/>
              <a:buFont typeface="Wingdings" panose="05000000000000000000" pitchFamily="2" charset="2"/>
              <a:buNone/>
            </a:pPr>
            <a:r>
              <a:rPr kumimoji="1" lang="en-US" altLang="zh-CN" sz="4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sym typeface="+mn-ea"/>
              </a:rPr>
              <a:t>Methodology Overview:</a:t>
            </a:r>
            <a:endParaRPr kumimoji="1" lang="en-US" altLang="zh-CN" sz="44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a:p>
            <a:pPr indent="0" algn="l">
              <a:buSzPct val="85000"/>
              <a:buFont typeface="Wingdings" panose="05000000000000000000" pitchFamily="2" charset="2"/>
              <a:buNone/>
            </a:pPr>
            <a:endParaRPr kumimoji="1" lang="en-US" altLang="zh-CN" sz="20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7" name="矩形 6"/>
          <p:cNvSpPr/>
          <p:nvPr/>
        </p:nvSpPr>
        <p:spPr>
          <a:xfrm>
            <a:off x="0" y="6370320"/>
            <a:ext cx="12192000" cy="4876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latin typeface="Arial" panose="020B0604020202020204" pitchFamily="34" charset="0"/>
              <a:cs typeface="Arial" panose="020B0604020202020204" pitchFamily="34" charset="0"/>
            </a:endParaRPr>
          </a:p>
        </p:txBody>
      </p:sp>
      <p:sp>
        <p:nvSpPr>
          <p:cNvPr id="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bg1"/>
                </a:solidFill>
                <a:latin typeface="Arial" panose="020B0604020202020204" pitchFamily="34" charset="0"/>
                <a:cs typeface="Arial" panose="020B0604020202020204" pitchFamily="34" charset="0"/>
              </a:rPr>
            </a:fld>
            <a:endParaRPr kumimoji="1" lang="zh-CN" altLang="en-US" sz="18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Arial" panose="020B0604020202020204" pitchFamily="34" charset="0"/>
                <a:cs typeface="Arial" panose="020B0604020202020204" pitchFamily="34" charset="0"/>
              </a:rPr>
            </a:fld>
            <a:endParaRPr kumimoji="1" lang="zh-CN" altLang="en-US" sz="1800" dirty="0">
              <a:solidFill>
                <a:schemeClr val="accent1"/>
              </a:solidFill>
              <a:latin typeface="Arial" panose="020B0604020202020204" pitchFamily="34" charset="0"/>
              <a:cs typeface="Arial" panose="020B0604020202020204" pitchFamily="34" charset="0"/>
            </a:endParaRPr>
          </a:p>
        </p:txBody>
      </p:sp>
      <p:sp>
        <p:nvSpPr>
          <p:cNvPr id="43" name="矩形 2"/>
          <p:cNvSpPr/>
          <p:nvPr/>
        </p:nvSpPr>
        <p:spPr>
          <a:xfrm>
            <a:off x="841048" y="1475545"/>
            <a:ext cx="1510258" cy="49009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p>
            <a:endParaRPr lang="zh-CN" altLang="en-US" sz="2400" b="1" dirty="0">
              <a:latin typeface="Calibri" panose="020F0502020204030204" charset="0"/>
              <a:ea typeface="Microsoft YaHei" panose="020B0503020204020204" charset="-122"/>
              <a:sym typeface="Calibri" panose="020F050202020403020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15" y="874415"/>
            <a:ext cx="9307657" cy="491490"/>
          </a:xfrm>
          <a:prstGeom prst="rect">
            <a:avLst/>
          </a:prstGeom>
          <a:noFill/>
        </p:spPr>
        <p:txBody>
          <a:bodyPr wrap="square">
            <a:spAutoFit/>
          </a:bodyPr>
          <a:p>
            <a:pPr marL="457200" indent="-457200">
              <a:buSzPct val="85000"/>
              <a:buFont typeface="Wingdings" panose="05000000000000000000" pitchFamily="2" charset="2"/>
              <a:buChar char="Ø"/>
            </a:pPr>
            <a:r>
              <a:rPr kumimoji="1" lang="en-US" altLang="zh-CN" sz="2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Data Acquisition &amp; 3D Reconstruction</a:t>
            </a:r>
            <a:endParaRPr kumimoji="1" lang="en-US" altLang="zh-CN" sz="2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10" name="文本框 9"/>
          <p:cNvSpPr txBox="1"/>
          <p:nvPr/>
        </p:nvSpPr>
        <p:spPr>
          <a:xfrm>
            <a:off x="586740" y="1428115"/>
            <a:ext cx="8584565" cy="460375"/>
          </a:xfrm>
          <a:prstGeom prst="rect">
            <a:avLst/>
          </a:prstGeom>
        </p:spPr>
        <p:txBody>
          <a:bodyPr wrap="square">
            <a:spAutoFit/>
          </a:bodyPr>
          <a:p>
            <a:r>
              <a:rPr kumimoji="1" lang="en-US" altLang="zh-CN" sz="2400" b="1" dirty="0">
                <a:solidFill>
                  <a:schemeClr val="tx1"/>
                </a:solidFill>
                <a:latin typeface="Times New Roman" panose="02020603050405020304" charset="0"/>
                <a:ea typeface="Microsoft YaHei" panose="020B0503020204020204" charset="-122"/>
                <a:cs typeface="Times New Roman" panose="02020603050405020304" charset="0"/>
              </a:rPr>
              <a:t>Hardware: </a:t>
            </a:r>
            <a:r>
              <a:rPr lang="en-US" altLang="zh-CN">
                <a:solidFill>
                  <a:schemeClr val="tx1"/>
                </a:solidFill>
                <a:latin typeface="Times New Roman" panose="02020603050405020304" charset="0"/>
                <a:cs typeface="Times New Roman" panose="02020603050405020304" charset="0"/>
              </a:rPr>
              <a:t>Custom framework with Kinect + 2x Logitech C920 Pro</a:t>
            </a:r>
            <a:endParaRPr lang="en-US" altLang="zh-CN">
              <a:solidFill>
                <a:schemeClr val="tx1"/>
              </a:solidFill>
              <a:latin typeface="Times New Roman" panose="02020603050405020304" charset="0"/>
              <a:cs typeface="Times New Roman" panose="02020603050405020304" charset="0"/>
            </a:endParaRPr>
          </a:p>
        </p:txBody>
      </p:sp>
      <p:pic>
        <p:nvPicPr>
          <p:cNvPr id="11" name="图片 10"/>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86740" y="1888490"/>
            <a:ext cx="3394710" cy="2141855"/>
          </a:xfrm>
          <a:prstGeom prst="rect">
            <a:avLst/>
          </a:prstGeom>
        </p:spPr>
      </p:pic>
      <p:pic>
        <p:nvPicPr>
          <p:cNvPr id="12" name="图片 1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133850" y="1888490"/>
            <a:ext cx="2654300" cy="1990725"/>
          </a:xfrm>
          <a:prstGeom prst="rect">
            <a:avLst/>
          </a:prstGeom>
        </p:spPr>
      </p:pic>
      <p:pic>
        <p:nvPicPr>
          <p:cNvPr id="14"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442200" y="1442720"/>
            <a:ext cx="3594735" cy="2580640"/>
          </a:xfrm>
          <a:prstGeom prst="rect">
            <a:avLst/>
          </a:prstGeom>
          <a:noFill/>
          <a:ln>
            <a:noFill/>
          </a:ln>
        </p:spPr>
      </p:pic>
      <p:cxnSp>
        <p:nvCxnSpPr>
          <p:cNvPr id="15" name="直接箭头连接符 14"/>
          <p:cNvCxnSpPr/>
          <p:nvPr/>
        </p:nvCxnSpPr>
        <p:spPr>
          <a:xfrm>
            <a:off x="5471160" y="2796540"/>
            <a:ext cx="2247900" cy="365760"/>
          </a:xfrm>
          <a:prstGeom prst="straightConnector1">
            <a:avLst/>
          </a:prstGeom>
          <a:ln w="22225">
            <a:solidFill>
              <a:schemeClr val="tx1"/>
            </a:solidFill>
            <a:prstDash val="sysDash"/>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flipV="1">
            <a:off x="3230880" y="1661160"/>
            <a:ext cx="4937760" cy="1235710"/>
          </a:xfrm>
          <a:prstGeom prst="straightConnector1">
            <a:avLst/>
          </a:prstGeom>
          <a:ln w="22225">
            <a:solidFill>
              <a:schemeClr val="tx1"/>
            </a:solidFill>
            <a:prstDash val="sysDash"/>
            <a:tailEnd type="arrow"/>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713740" y="4046855"/>
            <a:ext cx="8584565" cy="460375"/>
          </a:xfrm>
          <a:prstGeom prst="rect">
            <a:avLst/>
          </a:prstGeom>
        </p:spPr>
        <p:txBody>
          <a:bodyPr wrap="square">
            <a:spAutoFit/>
          </a:bodyPr>
          <a:p>
            <a:r>
              <a:rPr kumimoji="1" lang="en-US" altLang="zh-CN" sz="2400" b="1" dirty="0">
                <a:solidFill>
                  <a:schemeClr val="tx1"/>
                </a:solidFill>
                <a:latin typeface="Times New Roman" panose="02020603050405020304" charset="0"/>
                <a:ea typeface="Microsoft YaHei" panose="020B0503020204020204" charset="-122"/>
                <a:cs typeface="Times New Roman" panose="02020603050405020304" charset="0"/>
              </a:rPr>
              <a:t>2D Keypoints: </a:t>
            </a:r>
            <a:r>
              <a:rPr lang="en-US" altLang="zh-CN">
                <a:solidFill>
                  <a:schemeClr val="tx1"/>
                </a:solidFill>
                <a:latin typeface="Times New Roman" panose="02020603050405020304" charset="0"/>
                <a:cs typeface="Times New Roman" panose="02020603050405020304" charset="0"/>
              </a:rPr>
              <a:t>MediaPipe (21 landmarks, confidence threshold 0.6, max_hands = 2)</a:t>
            </a:r>
            <a:endParaRPr lang="en-US" altLang="zh-CN">
              <a:solidFill>
                <a:schemeClr val="tx1"/>
              </a:solidFill>
              <a:latin typeface="Times New Roman" panose="02020603050405020304" charset="0"/>
              <a:cs typeface="Times New Roman" panose="02020603050405020304" charset="0"/>
            </a:endParaRPr>
          </a:p>
        </p:txBody>
      </p:sp>
      <p:pic>
        <p:nvPicPr>
          <p:cNvPr id="44" name="图片 3" descr="IMG_256"/>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25805" y="4686300"/>
            <a:ext cx="3103880" cy="1927860"/>
          </a:xfrm>
          <a:prstGeom prst="rect">
            <a:avLst/>
          </a:prstGeom>
          <a:noFill/>
          <a:ln w="9525">
            <a:noFill/>
          </a:ln>
        </p:spPr>
      </p:pic>
      <p:pic>
        <p:nvPicPr>
          <p:cNvPr id="45" name="图片 44"/>
          <p:cNvPicPr>
            <a:picLocks noChangeAspect="1"/>
          </p:cNvPicPr>
          <p:nvPr/>
        </p:nvPicPr>
        <p:blipFill>
          <a:blip r:embed="rId5"/>
          <a:stretch>
            <a:fillRect/>
          </a:stretch>
        </p:blipFill>
        <p:spPr>
          <a:xfrm>
            <a:off x="4095750" y="5133975"/>
            <a:ext cx="3420110" cy="1032510"/>
          </a:xfrm>
          <a:prstGeom prst="rect">
            <a:avLst/>
          </a:prstGeom>
        </p:spPr>
      </p:pic>
      <p:sp>
        <p:nvSpPr>
          <p:cNvPr id="46" name="圆角矩形标注 45"/>
          <p:cNvSpPr/>
          <p:nvPr/>
        </p:nvSpPr>
        <p:spPr>
          <a:xfrm>
            <a:off x="548005" y="4535170"/>
            <a:ext cx="3390900" cy="2129790"/>
          </a:xfrm>
          <a:prstGeom prst="wedgeRoundRectCallout">
            <a:avLst>
              <a:gd name="adj1" fmla="val 57434"/>
              <a:gd name="adj2" fmla="val 2385"/>
              <a:gd name="adj3" fmla="val 16667"/>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65" name="组合 64"/>
          <p:cNvGrpSpPr/>
          <p:nvPr/>
        </p:nvGrpSpPr>
        <p:grpSpPr>
          <a:xfrm>
            <a:off x="7352030" y="4530725"/>
            <a:ext cx="4551680" cy="2239645"/>
            <a:chOff x="11578" y="7135"/>
            <a:chExt cx="7168" cy="3527"/>
          </a:xfrm>
        </p:grpSpPr>
        <p:sp>
          <p:nvSpPr>
            <p:cNvPr id="48" name="文本框 47"/>
            <p:cNvSpPr txBox="1"/>
            <p:nvPr/>
          </p:nvSpPr>
          <p:spPr>
            <a:xfrm>
              <a:off x="11578" y="7135"/>
              <a:ext cx="7168" cy="1840"/>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2D keypoint coordinates for both hands are obtained from each RGB camera.</a:t>
              </a:r>
              <a:br>
                <a:rPr lang="en-US" altLang="zh-CN" sz="1400">
                  <a:latin typeface="Times New Roman" panose="02020603050405020304" charset="0"/>
                  <a:cs typeface="Times New Roman" panose="02020603050405020304" charset="0"/>
                </a:rPr>
              </a:br>
              <a:r>
                <a:rPr lang="en-US" altLang="zh-CN" sz="1400">
                  <a:latin typeface="Times New Roman" panose="02020603050405020304" charset="0"/>
                  <a:cs typeface="Times New Roman" panose="02020603050405020304" charset="0"/>
                </a:rPr>
                <a:t>3D keypoint coordinates for both hands are captured by the Kinect sensor.</a:t>
              </a:r>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The acquired data includes: </a:t>
              </a:r>
              <a:endParaRPr lang="en-US" altLang="zh-CN" sz="1400">
                <a:latin typeface="Times New Roman" panose="02020603050405020304" charset="0"/>
                <a:cs typeface="Times New Roman" panose="02020603050405020304" charset="0"/>
              </a:endParaRPr>
            </a:p>
          </p:txBody>
        </p:sp>
        <p:pic>
          <p:nvPicPr>
            <p:cNvPr id="64" name="图片 63"/>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11719" y="9087"/>
              <a:ext cx="6885" cy="1575"/>
            </a:xfrm>
            <a:prstGeom prst="rect">
              <a:avLst/>
            </a:prstGeom>
          </p:spPr>
        </p:pic>
      </p:grpSp>
      <p:sp>
        <p:nvSpPr>
          <p:cNvPr id="89" name="矩形 88"/>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90" name="组合 89"/>
          <p:cNvGrpSpPr/>
          <p:nvPr/>
        </p:nvGrpSpPr>
        <p:grpSpPr>
          <a:xfrm>
            <a:off x="359326" y="167129"/>
            <a:ext cx="983091" cy="427233"/>
            <a:chOff x="6096000" y="-1871432"/>
            <a:chExt cx="2055437" cy="893255"/>
          </a:xfrm>
        </p:grpSpPr>
        <p:pic>
          <p:nvPicPr>
            <p:cNvPr id="91" name="图片 90"/>
            <p:cNvPicPr>
              <a:picLocks noChangeAspect="1"/>
            </p:cNvPicPr>
            <p:nvPr/>
          </p:nvPicPr>
          <p:blipFill rotWithShape="1">
            <a:blip r:embed="rId7"/>
            <a:srcRect r="63685"/>
            <a:stretch>
              <a:fillRect/>
            </a:stretch>
          </p:blipFill>
          <p:spPr>
            <a:xfrm>
              <a:off x="6096000" y="-1871432"/>
              <a:ext cx="702733" cy="893255"/>
            </a:xfrm>
            <a:prstGeom prst="rect">
              <a:avLst/>
            </a:prstGeom>
          </p:spPr>
        </p:pic>
        <p:pic>
          <p:nvPicPr>
            <p:cNvPr id="92" name="图片 91"/>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93" name="文本框 92"/>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94" name="文本框 93"/>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95" name="文本框 94"/>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96" name="文本框 95"/>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97" name="文本框 96"/>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98" name="矩形 97"/>
          <p:cNvSpPr/>
          <p:nvPr/>
        </p:nvSpPr>
        <p:spPr>
          <a:xfrm>
            <a:off x="6092190" y="-1905"/>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99" name="文本框 98"/>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p:cNvSpPr>
            <a:spLocks noGrp="1"/>
          </p:cNvSpPr>
          <p:nvPr>
            <p:ph type="sldNum" sz="quarter" idx="12"/>
          </p:nvPr>
        </p:nvSpPr>
        <p:spPr>
          <a:xfrm>
            <a:off x="11576529" y="6405093"/>
            <a:ext cx="615471" cy="365125"/>
          </a:xfrm>
        </p:spPr>
        <p:txBody>
          <a:bodyPr/>
          <a:lstStyle/>
          <a:p>
            <a:pPr algn="ctr"/>
            <a:fld id="{088D6D6D-68E4-4840-9278-1F52F3857609}" type="slidenum">
              <a:rPr kumimoji="1" lang="zh-CN" altLang="en-US" sz="1800" smtClean="0">
                <a:solidFill>
                  <a:schemeClr val="accent1"/>
                </a:solidFill>
                <a:latin typeface="Arial" panose="020B0604020202020204" pitchFamily="34" charset="0"/>
                <a:cs typeface="Arial" panose="020B0604020202020204" pitchFamily="34" charset="0"/>
              </a:rPr>
            </a:fld>
            <a:endParaRPr kumimoji="1" lang="zh-CN" altLang="en-US" sz="1800" dirty="0">
              <a:solidFill>
                <a:schemeClr val="accent1"/>
              </a:solidFill>
              <a:latin typeface="Arial" panose="020B0604020202020204" pitchFamily="34" charset="0"/>
              <a:cs typeface="Arial" panose="020B0604020202020204" pitchFamily="34" charset="0"/>
            </a:endParaRPr>
          </a:p>
        </p:txBody>
      </p:sp>
      <p:sp>
        <p:nvSpPr>
          <p:cNvPr id="43" name="矩形 2"/>
          <p:cNvSpPr/>
          <p:nvPr/>
        </p:nvSpPr>
        <p:spPr>
          <a:xfrm>
            <a:off x="841048" y="1475545"/>
            <a:ext cx="1510258" cy="49009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p>
            <a:endParaRPr lang="zh-CN" altLang="en-US" sz="2400" b="1" dirty="0">
              <a:latin typeface="Calibri" panose="020F0502020204030204" charset="0"/>
              <a:ea typeface="Microsoft YaHei" panose="020B0503020204020204" charset="-122"/>
              <a:sym typeface="Calibri" panose="020F0502020204030204" charset="0"/>
            </a:endParaRPr>
          </a:p>
        </p:txBody>
      </p:sp>
      <p:cxnSp>
        <p:nvCxnSpPr>
          <p:cNvPr id="25" name="直线连接符 24"/>
          <p:cNvCxnSpPr/>
          <p:nvPr/>
        </p:nvCxnSpPr>
        <p:spPr>
          <a:xfrm>
            <a:off x="586785" y="1418355"/>
            <a:ext cx="11129269" cy="0"/>
          </a:xfrm>
          <a:prstGeom prst="line">
            <a:avLst/>
          </a:prstGeom>
          <a:ln>
            <a:solidFill>
              <a:schemeClr val="accent1">
                <a:lumMod val="50000"/>
                <a:alpha val="52729"/>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17515" y="874415"/>
            <a:ext cx="9307657" cy="491490"/>
          </a:xfrm>
          <a:prstGeom prst="rect">
            <a:avLst/>
          </a:prstGeom>
          <a:noFill/>
        </p:spPr>
        <p:txBody>
          <a:bodyPr wrap="square">
            <a:spAutoFit/>
          </a:bodyPr>
          <a:p>
            <a:pPr marL="457200" indent="-457200">
              <a:buSzPct val="85000"/>
              <a:buFont typeface="Wingdings" panose="05000000000000000000" pitchFamily="2" charset="2"/>
              <a:buChar char="Ø"/>
            </a:pPr>
            <a:r>
              <a:rPr kumimoji="1" lang="en-US" altLang="zh-CN" sz="2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rPr>
              <a:t>Data Acquisition &amp; 3D Reconstruction</a:t>
            </a:r>
            <a:endParaRPr kumimoji="1" lang="en-US" altLang="zh-CN" sz="2600" b="1" dirty="0">
              <a:solidFill>
                <a:schemeClr val="accent1">
                  <a:lumMod val="50000"/>
                </a:schemeClr>
              </a:solidFill>
              <a:latin typeface="Times New Roman" panose="02020603050405020304" charset="0"/>
              <a:ea typeface="Microsoft YaHei" panose="020B0503020204020204" charset="-122"/>
              <a:cs typeface="Times New Roman" panose="02020603050405020304" charset="0"/>
            </a:endParaRPr>
          </a:p>
        </p:txBody>
      </p:sp>
      <p:sp>
        <p:nvSpPr>
          <p:cNvPr id="31" name="文本框 30"/>
          <p:cNvSpPr txBox="1"/>
          <p:nvPr/>
        </p:nvSpPr>
        <p:spPr>
          <a:xfrm>
            <a:off x="586740" y="1410335"/>
            <a:ext cx="8126095" cy="460375"/>
          </a:xfrm>
          <a:prstGeom prst="rect">
            <a:avLst/>
          </a:prstGeom>
        </p:spPr>
        <p:txBody>
          <a:bodyPr wrap="square">
            <a:spAutoFit/>
          </a:bodyPr>
          <a:p>
            <a:r>
              <a:rPr kumimoji="1" lang="en-US" altLang="zh-CN" sz="2400" b="1" dirty="0">
                <a:solidFill>
                  <a:schemeClr val="tx1"/>
                </a:solidFill>
                <a:latin typeface="Times New Roman" panose="02020603050405020304" charset="0"/>
                <a:ea typeface="Microsoft YaHei" panose="020B0503020204020204" charset="-122"/>
                <a:cs typeface="Times New Roman" panose="02020603050405020304" charset="0"/>
              </a:rPr>
              <a:t>Calibration</a:t>
            </a:r>
            <a:r>
              <a:rPr lang="en-US" altLang="zh-CN" sz="1800">
                <a:solidFill>
                  <a:schemeClr val="tx1"/>
                </a:solidFill>
                <a:latin typeface="Times New Roman" panose="02020603050405020304" charset="0"/>
                <a:cs typeface="Times New Roman" panose="02020603050405020304" charset="0"/>
              </a:rPr>
              <a:t>:Intrinsic/Extrinsic parameters determined using </a:t>
            </a:r>
            <a:r>
              <a:rPr lang="en-US" altLang="zh-CN" sz="1800" b="1">
                <a:solidFill>
                  <a:schemeClr val="accent2">
                    <a:lumMod val="75000"/>
                  </a:schemeClr>
                </a:solidFill>
                <a:latin typeface="Times New Roman" panose="02020603050405020304" charset="0"/>
                <a:cs typeface="Times New Roman" panose="02020603050405020304" charset="0"/>
              </a:rPr>
              <a:t>chessboard method</a:t>
            </a:r>
            <a:endParaRPr lang="en-US" altLang="zh-CN" sz="1800" b="1">
              <a:solidFill>
                <a:schemeClr val="accent2">
                  <a:lumMod val="75000"/>
                </a:schemeClr>
              </a:solidFill>
              <a:latin typeface="Times New Roman" panose="02020603050405020304" charset="0"/>
              <a:cs typeface="Times New Roman" panose="02020603050405020304" charset="0"/>
            </a:endParaRPr>
          </a:p>
        </p:txBody>
      </p:sp>
      <p:pic>
        <p:nvPicPr>
          <p:cNvPr id="36" name="图片 2" descr="4a10c7c3f6d00c14a362834d8baa4c0"/>
          <p:cNvPicPr>
            <a:picLocks noChangeAspect="1"/>
          </p:cNvPicPr>
          <p:nvPr/>
        </p:nvPicPr>
        <p:blipFill>
          <a:blip r:embed="rId1"/>
          <a:stretch>
            <a:fillRect/>
          </a:stretch>
        </p:blipFill>
        <p:spPr>
          <a:xfrm>
            <a:off x="1290320" y="1885950"/>
            <a:ext cx="2172335" cy="2155190"/>
          </a:xfrm>
          <a:prstGeom prst="rect">
            <a:avLst/>
          </a:prstGeom>
        </p:spPr>
      </p:pic>
      <p:sp>
        <p:nvSpPr>
          <p:cNvPr id="51" name="文本框 50"/>
          <p:cNvSpPr txBox="1"/>
          <p:nvPr/>
        </p:nvSpPr>
        <p:spPr>
          <a:xfrm>
            <a:off x="1204595" y="4041140"/>
            <a:ext cx="2395855" cy="306705"/>
          </a:xfrm>
          <a:prstGeom prst="rect">
            <a:avLst/>
          </a:prstGeom>
        </p:spPr>
        <p:txBody>
          <a:bodyPr wrap="square">
            <a:spAutoFit/>
          </a:bodyPr>
          <a:p>
            <a:pPr marL="0" indent="0" algn="just" defTabSz="266700">
              <a:spcBef>
                <a:spcPct val="0"/>
              </a:spcBef>
              <a:spcAft>
                <a:spcPct val="0"/>
              </a:spcAft>
            </a:pPr>
            <a:r>
              <a:rPr lang="en-US" altLang="zh-CN" sz="1400">
                <a:latin typeface="Times New Roman" panose="02020603050405020304"/>
                <a:ea typeface="宋体" panose="02010600030101010101" pitchFamily="2" charset="-122"/>
              </a:rPr>
              <a:t>Intrinsic parameter calibration</a:t>
            </a:r>
            <a:endParaRPr lang="en-US" altLang="zh-CN" sz="1400">
              <a:latin typeface="Times New Roman" panose="02020603050405020304"/>
              <a:ea typeface="宋体" panose="02010600030101010101" pitchFamily="2" charset="-122"/>
            </a:endParaRPr>
          </a:p>
        </p:txBody>
      </p:sp>
      <p:grpSp>
        <p:nvGrpSpPr>
          <p:cNvPr id="54" name="组合 53"/>
          <p:cNvGrpSpPr/>
          <p:nvPr/>
        </p:nvGrpSpPr>
        <p:grpSpPr>
          <a:xfrm>
            <a:off x="3739515" y="1885950"/>
            <a:ext cx="6903720" cy="1841500"/>
            <a:chOff x="5889" y="3606"/>
            <a:chExt cx="10872" cy="2900"/>
          </a:xfrm>
        </p:grpSpPr>
        <p:grpSp>
          <p:nvGrpSpPr>
            <p:cNvPr id="38" name="组合 37"/>
            <p:cNvGrpSpPr/>
            <p:nvPr/>
          </p:nvGrpSpPr>
          <p:grpSpPr>
            <a:xfrm>
              <a:off x="5889" y="3606"/>
              <a:ext cx="10872" cy="2416"/>
              <a:chOff x="5321" y="7004"/>
              <a:chExt cx="10872" cy="2416"/>
            </a:xfrm>
          </p:grpSpPr>
          <p:pic>
            <p:nvPicPr>
              <p:cNvPr id="41" name="图片 4" descr="0613c1575c8eb838b5802e5c7538817"/>
              <p:cNvPicPr>
                <a:picLocks noChangeAspect="1"/>
              </p:cNvPicPr>
              <p:nvPr/>
            </p:nvPicPr>
            <p:blipFill>
              <a:blip r:embed="rId2"/>
              <a:stretch>
                <a:fillRect/>
              </a:stretch>
            </p:blipFill>
            <p:spPr>
              <a:xfrm>
                <a:off x="5321" y="7004"/>
                <a:ext cx="3410" cy="2417"/>
              </a:xfrm>
              <a:prstGeom prst="rect">
                <a:avLst/>
              </a:prstGeom>
            </p:spPr>
          </p:pic>
          <p:pic>
            <p:nvPicPr>
              <p:cNvPr id="42" name="图片 52" descr="75e0deff97a889eb0648b446ec617af"/>
              <p:cNvPicPr>
                <a:picLocks noChangeAspect="1"/>
              </p:cNvPicPr>
              <p:nvPr/>
            </p:nvPicPr>
            <p:blipFill>
              <a:blip r:embed="rId3"/>
              <a:stretch>
                <a:fillRect/>
              </a:stretch>
            </p:blipFill>
            <p:spPr>
              <a:xfrm rot="10800000">
                <a:off x="8709" y="7004"/>
                <a:ext cx="3817" cy="2416"/>
              </a:xfrm>
              <a:prstGeom prst="rect">
                <a:avLst/>
              </a:prstGeom>
            </p:spPr>
          </p:pic>
          <p:pic>
            <p:nvPicPr>
              <p:cNvPr id="44" name="图片 7" descr="b4cca3fbff3462ed8bc8a9b8e1103a0"/>
              <p:cNvPicPr>
                <a:picLocks noChangeAspect="1"/>
              </p:cNvPicPr>
              <p:nvPr/>
            </p:nvPicPr>
            <p:blipFill>
              <a:blip r:embed="rId4"/>
              <a:stretch>
                <a:fillRect/>
              </a:stretch>
            </p:blipFill>
            <p:spPr>
              <a:xfrm rot="10800000">
                <a:off x="12501" y="7004"/>
                <a:ext cx="3693" cy="2417"/>
              </a:xfrm>
              <a:prstGeom prst="rect">
                <a:avLst/>
              </a:prstGeom>
            </p:spPr>
          </p:pic>
        </p:grpSp>
        <p:sp>
          <p:nvSpPr>
            <p:cNvPr id="53" name="文本框 52"/>
            <p:cNvSpPr txBox="1"/>
            <p:nvPr/>
          </p:nvSpPr>
          <p:spPr>
            <a:xfrm>
              <a:off x="9204" y="6023"/>
              <a:ext cx="3773" cy="483"/>
            </a:xfrm>
            <a:prstGeom prst="rect">
              <a:avLst/>
            </a:prstGeom>
          </p:spPr>
          <p:txBody>
            <a:bodyPr wrap="square">
              <a:spAutoFit/>
            </a:bodyPr>
            <a:p>
              <a:pPr marL="0" indent="0" algn="just" defTabSz="266700">
                <a:spcBef>
                  <a:spcPct val="0"/>
                </a:spcBef>
                <a:spcAft>
                  <a:spcPct val="0"/>
                </a:spcAft>
              </a:pPr>
              <a:r>
                <a:rPr lang="en-US" altLang="zh-CN" sz="1400">
                  <a:latin typeface="Times New Roman" panose="02020603050405020304"/>
                  <a:ea typeface="宋体" panose="02010600030101010101" pitchFamily="2" charset="-122"/>
                </a:rPr>
                <a:t>Extrinsic parameter calibration</a:t>
              </a:r>
              <a:endParaRPr lang="en-US" altLang="zh-CN" sz="1400">
                <a:latin typeface="Times New Roman" panose="02020603050405020304"/>
                <a:ea typeface="宋体" panose="02010600030101010101" pitchFamily="2" charset="-122"/>
              </a:endParaRPr>
            </a:p>
          </p:txBody>
        </p:sp>
      </p:grpSp>
      <p:sp>
        <p:nvSpPr>
          <p:cNvPr id="57" name="文本框 56"/>
          <p:cNvSpPr txBox="1"/>
          <p:nvPr/>
        </p:nvSpPr>
        <p:spPr>
          <a:xfrm>
            <a:off x="3632835" y="3615055"/>
            <a:ext cx="8082280" cy="829945"/>
          </a:xfrm>
          <a:prstGeom prst="rect">
            <a:avLst/>
          </a:prstGeom>
        </p:spPr>
        <p:txBody>
          <a:bodyPr wrap="square">
            <a:spAutoFit/>
          </a:bodyPr>
          <a:p>
            <a:r>
              <a:rPr lang="en-US" altLang="zh-CN" sz="1600">
                <a:latin typeface="Times New Roman" panose="02020603050405020304" charset="0"/>
                <a:cs typeface="Times New Roman" panose="02020603050405020304" charset="0"/>
              </a:rPr>
              <a:t>1. Each camera captured 15 images individually for intrinsic parameter caculation.</a:t>
            </a:r>
            <a:endParaRPr lang="en-US" altLang="zh-CN" sz="1600">
              <a:latin typeface="Times New Roman" panose="02020603050405020304" charset="0"/>
              <a:cs typeface="Times New Roman" panose="02020603050405020304" charset="0"/>
            </a:endParaRPr>
          </a:p>
          <a:p>
            <a:r>
              <a:rPr lang="en-US" altLang="zh-CN" sz="1600">
                <a:latin typeface="Times New Roman" panose="02020603050405020304" charset="0"/>
                <a:cs typeface="Times New Roman" panose="02020603050405020304" charset="0"/>
              </a:rPr>
              <a:t>2. The 3 cameras also captured 15 sets of images simultaneously (from different viewpoints) for extrinsic parameter caculation.</a:t>
            </a:r>
            <a:endParaRPr lang="en-US" altLang="zh-CN" sz="1600">
              <a:latin typeface="Times New Roman" panose="02020603050405020304" charset="0"/>
              <a:cs typeface="Times New Roman" panose="02020603050405020304" charset="0"/>
            </a:endParaRPr>
          </a:p>
        </p:txBody>
      </p:sp>
      <p:pic>
        <p:nvPicPr>
          <p:cNvPr id="48" name="图片 47"/>
          <p:cNvPicPr>
            <a:picLocks noChangeAspect="1"/>
          </p:cNvPicPr>
          <p:nvPr/>
        </p:nvPicPr>
        <p:blipFill>
          <a:blip r:embed="rId5"/>
          <a:srcRect l="57509"/>
          <a:stretch>
            <a:fillRect/>
          </a:stretch>
        </p:blipFill>
        <p:spPr>
          <a:xfrm>
            <a:off x="9274810" y="4592320"/>
            <a:ext cx="518795" cy="394970"/>
          </a:xfrm>
          <a:prstGeom prst="rect">
            <a:avLst/>
          </a:prstGeom>
        </p:spPr>
      </p:pic>
      <p:grpSp>
        <p:nvGrpSpPr>
          <p:cNvPr id="62" name="组合 61"/>
          <p:cNvGrpSpPr/>
          <p:nvPr/>
        </p:nvGrpSpPr>
        <p:grpSpPr>
          <a:xfrm>
            <a:off x="586740" y="4347845"/>
            <a:ext cx="9364980" cy="877570"/>
            <a:chOff x="924" y="6847"/>
            <a:chExt cx="14748" cy="1382"/>
          </a:xfrm>
        </p:grpSpPr>
        <p:pic>
          <p:nvPicPr>
            <p:cNvPr id="46" name="图片 45"/>
            <p:cNvPicPr>
              <a:picLocks noChangeAspect="1"/>
            </p:cNvPicPr>
            <p:nvPr/>
          </p:nvPicPr>
          <p:blipFill>
            <a:blip r:embed="rId6">
              <a:clrChange>
                <a:clrFrom>
                  <a:srgbClr val="FFFFFF">
                    <a:alpha val="100000"/>
                  </a:srgbClr>
                </a:clrFrom>
                <a:clrTo>
                  <a:srgbClr val="FFFFFF">
                    <a:alpha val="100000"/>
                    <a:alpha val="0"/>
                  </a:srgbClr>
                </a:clrTo>
              </a:clrChange>
            </a:blip>
            <a:srcRect l="27387"/>
            <a:stretch>
              <a:fillRect/>
            </a:stretch>
          </p:blipFill>
          <p:spPr>
            <a:xfrm>
              <a:off x="3076" y="6969"/>
              <a:ext cx="2652" cy="1139"/>
            </a:xfrm>
            <a:prstGeom prst="rect">
              <a:avLst/>
            </a:prstGeom>
          </p:spPr>
        </p:pic>
        <p:sp>
          <p:nvSpPr>
            <p:cNvPr id="47" name="文本框 46"/>
            <p:cNvSpPr txBox="1"/>
            <p:nvPr/>
          </p:nvSpPr>
          <p:spPr>
            <a:xfrm>
              <a:off x="924" y="7273"/>
              <a:ext cx="2442" cy="531"/>
            </a:xfrm>
            <a:prstGeom prst="rect">
              <a:avLst/>
            </a:prstGeom>
          </p:spPr>
          <p:txBody>
            <a:bodyPr wrap="square">
              <a:spAutoFit/>
            </a:bodyPr>
            <a:p>
              <a:pPr marL="0" indent="0" algn="just" defTabSz="266700">
                <a:spcBef>
                  <a:spcPct val="0"/>
                </a:spcBef>
                <a:spcAft>
                  <a:spcPct val="0"/>
                </a:spcAft>
              </a:pPr>
              <a:r>
                <a:rPr lang="en-US" altLang="zh-CN" sz="1600">
                  <a:latin typeface="Times New Roman" panose="02020603050405020304"/>
                  <a:ea typeface="宋体" panose="02010600030101010101" pitchFamily="2" charset="-122"/>
                </a:rPr>
                <a:t>Intrinsic matrix </a:t>
              </a:r>
              <a:endParaRPr lang="en-US" altLang="zh-CN" sz="1600">
                <a:latin typeface="Times New Roman" panose="02020603050405020304"/>
                <a:ea typeface="宋体" panose="02010600030101010101" pitchFamily="2" charset="-122"/>
              </a:endParaRPr>
            </a:p>
          </p:txBody>
        </p:sp>
        <p:sp>
          <p:nvSpPr>
            <p:cNvPr id="49" name="文本框 48"/>
            <p:cNvSpPr txBox="1"/>
            <p:nvPr/>
          </p:nvSpPr>
          <p:spPr>
            <a:xfrm>
              <a:off x="5728" y="7273"/>
              <a:ext cx="2624" cy="531"/>
            </a:xfrm>
            <a:prstGeom prst="rect">
              <a:avLst/>
            </a:prstGeom>
            <a:noFill/>
          </p:spPr>
          <p:txBody>
            <a:bodyPr wrap="square" rtlCol="0" anchor="t">
              <a:spAutoFit/>
            </a:bodyPr>
            <a:p>
              <a:r>
                <a:rPr lang="en-US" altLang="zh-CN" sz="1600">
                  <a:latin typeface="Times New Roman" panose="02020603050405020304"/>
                  <a:ea typeface="宋体" panose="02010600030101010101" pitchFamily="2" charset="-122"/>
                  <a:sym typeface="+mn-ea"/>
                </a:rPr>
                <a:t>, DLT method</a:t>
              </a:r>
              <a:r>
                <a:rPr lang="zh-CN" altLang="en-US" sz="1600">
                  <a:latin typeface="Times New Roman" panose="02020603050405020304"/>
                  <a:ea typeface="宋体" panose="02010600030101010101" pitchFamily="2" charset="-122"/>
                  <a:sym typeface="+mn-ea"/>
                </a:rPr>
                <a:t>：</a:t>
              </a:r>
              <a:r>
                <a:rPr lang="en-US" altLang="zh-CN" sz="1600">
                  <a:latin typeface="Times New Roman" panose="02020603050405020304"/>
                  <a:ea typeface="宋体" panose="02010600030101010101" pitchFamily="2" charset="-122"/>
                  <a:sym typeface="+mn-ea"/>
                </a:rPr>
                <a:t> </a:t>
              </a:r>
              <a:endParaRPr lang="en-US" altLang="zh-CN" sz="1600">
                <a:latin typeface="Times New Roman" panose="02020603050405020304"/>
                <a:ea typeface="宋体" panose="02010600030101010101" pitchFamily="2" charset="-122"/>
                <a:sym typeface="+mn-ea"/>
              </a:endParaRPr>
            </a:p>
          </p:txBody>
        </p:sp>
        <p:pic>
          <p:nvPicPr>
            <p:cNvPr id="50" name="图片 49"/>
            <p:cNvPicPr>
              <a:picLocks noChangeAspect="1"/>
            </p:cNvPicPr>
            <p:nvPr/>
          </p:nvPicPr>
          <p:blipFill>
            <a:blip r:embed="rId7">
              <a:clrChange>
                <a:clrFrom>
                  <a:srgbClr val="FFFFFF">
                    <a:alpha val="100000"/>
                  </a:srgbClr>
                </a:clrFrom>
                <a:clrTo>
                  <a:srgbClr val="FFFFFF">
                    <a:alpha val="100000"/>
                    <a:alpha val="0"/>
                  </a:srgbClr>
                </a:clrTo>
              </a:clrChange>
            </a:blip>
            <a:srcRect l="19617"/>
            <a:stretch>
              <a:fillRect/>
            </a:stretch>
          </p:blipFill>
          <p:spPr>
            <a:xfrm>
              <a:off x="7840" y="6847"/>
              <a:ext cx="3797" cy="1382"/>
            </a:xfrm>
            <a:prstGeom prst="rect">
              <a:avLst/>
            </a:prstGeom>
          </p:spPr>
        </p:pic>
        <p:sp>
          <p:nvSpPr>
            <p:cNvPr id="59" name="文本框 58"/>
            <p:cNvSpPr txBox="1"/>
            <p:nvPr/>
          </p:nvSpPr>
          <p:spPr>
            <a:xfrm>
              <a:off x="11758" y="7273"/>
              <a:ext cx="3915" cy="531"/>
            </a:xfrm>
            <a:prstGeom prst="rect">
              <a:avLst/>
            </a:prstGeom>
            <a:noFill/>
          </p:spPr>
          <p:txBody>
            <a:bodyPr wrap="square" rtlCol="0" anchor="t">
              <a:spAutoFit/>
            </a:bodyPr>
            <a:p>
              <a:r>
                <a:rPr lang="en-US" altLang="zh-CN" sz="1600">
                  <a:latin typeface="Times New Roman" panose="02020603050405020304"/>
                  <a:ea typeface="宋体" panose="02010600030101010101" pitchFamily="2" charset="-122"/>
                  <a:sym typeface="+mn-ea"/>
                </a:rPr>
                <a:t>, Extrinsic matrix is:</a:t>
              </a:r>
              <a:endParaRPr lang="en-US" altLang="zh-CN" sz="1600">
                <a:latin typeface="Times New Roman" panose="02020603050405020304"/>
                <a:ea typeface="宋体" panose="02010600030101010101" pitchFamily="2" charset="-122"/>
                <a:sym typeface="+mn-ea"/>
              </a:endParaRPr>
            </a:p>
          </p:txBody>
        </p:sp>
      </p:grpSp>
      <p:sp>
        <p:nvSpPr>
          <p:cNvPr id="63" name="矩形 62"/>
          <p:cNvSpPr/>
          <p:nvPr/>
        </p:nvSpPr>
        <p:spPr>
          <a:xfrm>
            <a:off x="543560" y="4351020"/>
            <a:ext cx="3175000" cy="897890"/>
          </a:xfrm>
          <a:prstGeom prst="rect">
            <a:avLst/>
          </a:prstGeom>
          <a:noFill/>
          <a:ln w="2222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5" name="文本框 64"/>
          <p:cNvSpPr txBox="1"/>
          <p:nvPr/>
        </p:nvSpPr>
        <p:spPr>
          <a:xfrm>
            <a:off x="517525" y="5273040"/>
            <a:ext cx="4326890" cy="64516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Zhang's method: Uses non-linear least squares to minimize the reprojection error.</a:t>
            </a:r>
            <a:endParaRPr lang="en-US" altLang="zh-CN">
              <a:latin typeface="Times New Roman" panose="02020603050405020304" charset="0"/>
              <a:cs typeface="Times New Roman" panose="02020603050405020304" charset="0"/>
            </a:endParaRPr>
          </a:p>
        </p:txBody>
      </p:sp>
      <p:pic>
        <p:nvPicPr>
          <p:cNvPr id="66" name="图片 65"/>
          <p:cNvPicPr>
            <a:picLocks noChangeAspect="1"/>
          </p:cNvPicPr>
          <p:nvPr/>
        </p:nvPicPr>
        <p:blipFill>
          <a:blip r:embed="rId8"/>
          <a:srcRect t="9828"/>
          <a:stretch>
            <a:fillRect/>
          </a:stretch>
        </p:blipFill>
        <p:spPr>
          <a:xfrm>
            <a:off x="517525" y="5885180"/>
            <a:ext cx="3630930" cy="697865"/>
          </a:xfrm>
          <a:prstGeom prst="rect">
            <a:avLst/>
          </a:prstGeom>
        </p:spPr>
      </p:pic>
      <p:sp>
        <p:nvSpPr>
          <p:cNvPr id="68" name="矩形 67"/>
          <p:cNvSpPr/>
          <p:nvPr/>
        </p:nvSpPr>
        <p:spPr>
          <a:xfrm>
            <a:off x="4953635" y="4377055"/>
            <a:ext cx="2488565" cy="897890"/>
          </a:xfrm>
          <a:prstGeom prst="rect">
            <a:avLst/>
          </a:prstGeom>
          <a:noFill/>
          <a:ln w="2222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9" name="下箭头 68"/>
          <p:cNvSpPr/>
          <p:nvPr/>
        </p:nvSpPr>
        <p:spPr>
          <a:xfrm>
            <a:off x="5939790" y="5325110"/>
            <a:ext cx="516255" cy="270510"/>
          </a:xfrm>
          <a:prstGeom prst="downArrow">
            <a:avLst/>
          </a:prstGeom>
          <a:noFill/>
          <a:ln w="1905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2" name="图片 71"/>
          <p:cNvPicPr>
            <a:picLocks noChangeAspect="1"/>
          </p:cNvPicPr>
          <p:nvPr/>
        </p:nvPicPr>
        <p:blipFill>
          <a:blip r:embed="rId9">
            <a:clrChange>
              <a:clrFrom>
                <a:srgbClr val="FFFFFF">
                  <a:alpha val="100000"/>
                </a:srgbClr>
              </a:clrFrom>
              <a:clrTo>
                <a:srgbClr val="FFFFFF">
                  <a:alpha val="100000"/>
                  <a:alpha val="0"/>
                </a:srgbClr>
              </a:clrTo>
            </a:clrChange>
          </a:blip>
          <a:srcRect l="1193" t="5869"/>
          <a:stretch>
            <a:fillRect/>
          </a:stretch>
        </p:blipFill>
        <p:spPr>
          <a:xfrm>
            <a:off x="5128260" y="4939030"/>
            <a:ext cx="4599305" cy="1889760"/>
          </a:xfrm>
          <a:prstGeom prst="rect">
            <a:avLst/>
          </a:prstGeom>
        </p:spPr>
      </p:pic>
      <p:sp>
        <p:nvSpPr>
          <p:cNvPr id="73" name="文本框 72"/>
          <p:cNvSpPr txBox="1"/>
          <p:nvPr/>
        </p:nvSpPr>
        <p:spPr>
          <a:xfrm>
            <a:off x="9825355" y="5067300"/>
            <a:ext cx="2176780" cy="1633220"/>
          </a:xfrm>
          <a:prstGeom prst="rect">
            <a:avLst/>
          </a:prstGeom>
        </p:spPr>
        <p:txBody>
          <a:bodyPr>
            <a:noAutofit/>
          </a:bodyPr>
          <a:p>
            <a:r>
              <a:rPr lang="en-US" altLang="zh-CN" sz="1600" b="1">
                <a:latin typeface="Times New Roman" panose="02020603050405020304" charset="0"/>
                <a:cs typeface="Times New Roman" panose="02020603050405020304" charset="0"/>
              </a:rPr>
              <a:t>At least 6 pairs of points (12 equations) </a:t>
            </a:r>
            <a:r>
              <a:rPr lang="en-US" altLang="zh-CN" sz="1600">
                <a:latin typeface="Times New Roman" panose="02020603050405020304" charset="0"/>
                <a:cs typeface="Times New Roman" panose="02020603050405020304" charset="0"/>
              </a:rPr>
              <a:t>can be used to calculate the extrinsic parameter matrix.</a:t>
            </a:r>
            <a:endParaRPr lang="en-US" altLang="zh-CN" sz="1600">
              <a:latin typeface="Times New Roman" panose="02020603050405020304" charset="0"/>
              <a:cs typeface="Times New Roman" panose="02020603050405020304" charset="0"/>
            </a:endParaRPr>
          </a:p>
        </p:txBody>
      </p:sp>
      <p:sp>
        <p:nvSpPr>
          <p:cNvPr id="75" name="矩形 74"/>
          <p:cNvSpPr/>
          <p:nvPr/>
        </p:nvSpPr>
        <p:spPr>
          <a:xfrm>
            <a:off x="0" y="4262"/>
            <a:ext cx="12192000" cy="6631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latin typeface="Times New Roman" panose="02020603050405020304" charset="0"/>
              <a:cs typeface="Times New Roman" panose="02020603050405020304" charset="0"/>
            </a:endParaRPr>
          </a:p>
        </p:txBody>
      </p:sp>
      <p:grpSp>
        <p:nvGrpSpPr>
          <p:cNvPr id="76" name="组合 75"/>
          <p:cNvGrpSpPr/>
          <p:nvPr/>
        </p:nvGrpSpPr>
        <p:grpSpPr>
          <a:xfrm>
            <a:off x="359326" y="167129"/>
            <a:ext cx="983091" cy="427233"/>
            <a:chOff x="6096000" y="-1871432"/>
            <a:chExt cx="2055437" cy="893255"/>
          </a:xfrm>
        </p:grpSpPr>
        <p:pic>
          <p:nvPicPr>
            <p:cNvPr id="77" name="图片 76"/>
            <p:cNvPicPr>
              <a:picLocks noChangeAspect="1"/>
            </p:cNvPicPr>
            <p:nvPr/>
          </p:nvPicPr>
          <p:blipFill rotWithShape="1">
            <a:blip r:embed="rId10"/>
            <a:srcRect r="63685"/>
            <a:stretch>
              <a:fillRect/>
            </a:stretch>
          </p:blipFill>
          <p:spPr>
            <a:xfrm>
              <a:off x="6096000" y="-1871432"/>
              <a:ext cx="702733" cy="893255"/>
            </a:xfrm>
            <a:prstGeom prst="rect">
              <a:avLst/>
            </a:prstGeom>
          </p:spPr>
        </p:pic>
        <p:pic>
          <p:nvPicPr>
            <p:cNvPr id="78" name="图片 77"/>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Lst>
            </a:blip>
            <a:srcRect l="37189" r="-631"/>
            <a:stretch>
              <a:fillRect/>
            </a:stretch>
          </p:blipFill>
          <p:spPr>
            <a:xfrm>
              <a:off x="6923770" y="-1871432"/>
              <a:ext cx="1227667" cy="893255"/>
            </a:xfrm>
            <a:prstGeom prst="rect">
              <a:avLst/>
            </a:prstGeom>
          </p:spPr>
        </p:pic>
      </p:grpSp>
      <p:sp>
        <p:nvSpPr>
          <p:cNvPr id="79" name="文本框 78"/>
          <p:cNvSpPr txBox="1"/>
          <p:nvPr/>
        </p:nvSpPr>
        <p:spPr>
          <a:xfrm>
            <a:off x="3044825" y="24765"/>
            <a:ext cx="1388110" cy="583565"/>
          </a:xfrm>
          <a:prstGeom prst="rect">
            <a:avLst/>
          </a:prstGeom>
          <a:noFill/>
        </p:spPr>
        <p:txBody>
          <a:bodyPr wrap="square" rtlCol="0">
            <a:sp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Problem Statement </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0" name="文本框 79"/>
          <p:cNvSpPr txBox="1"/>
          <p:nvPr/>
        </p:nvSpPr>
        <p:spPr>
          <a:xfrm>
            <a:off x="460375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Research Objectives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1" name="文本框 80"/>
          <p:cNvSpPr txBox="1"/>
          <p:nvPr/>
        </p:nvSpPr>
        <p:spPr>
          <a:xfrm>
            <a:off x="745363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Experimental Results</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2" name="文本框 81"/>
          <p:cNvSpPr txBox="1"/>
          <p:nvPr/>
        </p:nvSpPr>
        <p:spPr>
          <a:xfrm>
            <a:off x="887857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System Integration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3" name="文本框 82"/>
          <p:cNvSpPr txBox="1"/>
          <p:nvPr/>
        </p:nvSpPr>
        <p:spPr>
          <a:xfrm>
            <a:off x="1030351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C</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onlusion &amp;</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Future </a:t>
            </a: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plan</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
        <p:nvSpPr>
          <p:cNvPr id="84" name="矩形 83"/>
          <p:cNvSpPr/>
          <p:nvPr/>
        </p:nvSpPr>
        <p:spPr>
          <a:xfrm>
            <a:off x="6092190" y="-1905"/>
            <a:ext cx="1420495" cy="667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Times New Roman" panose="02020603050405020304" charset="0"/>
              <a:cs typeface="Times New Roman" panose="02020603050405020304" charset="0"/>
            </a:endParaRPr>
          </a:p>
        </p:txBody>
      </p:sp>
      <p:sp>
        <p:nvSpPr>
          <p:cNvPr id="85" name="文本框 84"/>
          <p:cNvSpPr txBox="1"/>
          <p:nvPr/>
        </p:nvSpPr>
        <p:spPr>
          <a:xfrm>
            <a:off x="6028690" y="3810"/>
            <a:ext cx="1504315" cy="625475"/>
          </a:xfrm>
          <a:prstGeom prst="rect">
            <a:avLst/>
          </a:prstGeom>
          <a:noFill/>
        </p:spPr>
        <p:txBody>
          <a:bodyPr wrap="square" rtlCol="0">
            <a:noAutofit/>
          </a:bodyPr>
          <a:p>
            <a:pPr algn="ctr"/>
            <a:r>
              <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rPr>
              <a:t>Methodology Overview</a:t>
            </a: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a:p>
            <a:pPr algn="ctr"/>
            <a:endParaRPr kumimoji="1" lang="en-US" altLang="zh-CN" sz="1600" b="1" dirty="0">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tags/tag1.xml><?xml version="1.0" encoding="utf-8"?>
<p:tagLst xmlns:p="http://schemas.openxmlformats.org/presentationml/2006/main">
  <p:tag name="TABLE_ENDDRAG_ORIGIN_RECT" val="494*183"/>
  <p:tag name="TABLE_ENDDRAG_RECT" val="54*156*494*183"/>
</p:tagLst>
</file>

<file path=ppt/tags/tag2.xml><?xml version="1.0" encoding="utf-8"?>
<p:tagLst xmlns:p="http://schemas.openxmlformats.org/presentationml/2006/main">
  <p:tag name="TABLE_ENDDRAG_ORIGIN_RECT" val="321*373"/>
  <p:tag name="TABLE_ENDDRAG_RECT" val="580*121*321*373"/>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8371</Words>
  <Application>WPS 演示</Application>
  <PresentationFormat>宽屏</PresentationFormat>
  <Paragraphs>591</Paragraphs>
  <Slides>23</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6" baseType="lpstr">
      <vt:lpstr>Arial</vt:lpstr>
      <vt:lpstr>宋体</vt:lpstr>
      <vt:lpstr>Wingdings</vt:lpstr>
      <vt:lpstr>Times New Roman</vt:lpstr>
      <vt:lpstr>Microsoft YaHei</vt:lpstr>
      <vt:lpstr>Calibri</vt:lpstr>
      <vt:lpstr>Times New Roman</vt:lpstr>
      <vt:lpstr>Cambria Math</vt:lpstr>
      <vt:lpstr>MS Mincho</vt:lpstr>
      <vt:lpstr>Arial Unicode MS</vt:lpstr>
      <vt:lpstr>SWAstro</vt:lpstr>
      <vt:lpstr>WPS</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叶青</dc:creator>
  <cp:lastModifiedBy>YE QING</cp:lastModifiedBy>
  <cp:revision>18</cp:revision>
  <dcterms:created xsi:type="dcterms:W3CDTF">2023-08-09T12:44:00Z</dcterms:created>
  <dcterms:modified xsi:type="dcterms:W3CDTF">2025-04-15T07:29:43Z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2052-12.1.0.20784</vt:lpwstr>
  </property>
</Properties>
</file>